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27"/>
  </p:notesMasterIdLst>
  <p:handoutMasterIdLst>
    <p:handoutMasterId r:id="rId28"/>
  </p:handoutMasterIdLst>
  <p:sldIdLst>
    <p:sldId id="279" r:id="rId3"/>
    <p:sldId id="260" r:id="rId4"/>
    <p:sldId id="280" r:id="rId5"/>
    <p:sldId id="281" r:id="rId6"/>
    <p:sldId id="282" r:id="rId7"/>
    <p:sldId id="30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1" r:id="rId16"/>
    <p:sldId id="290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303" r:id="rId25"/>
    <p:sldId id="299" r:id="rId26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2901">
          <p15:clr>
            <a:srgbClr val="A4A3A4"/>
          </p15:clr>
        </p15:guide>
        <p15:guide id="3" pos="56">
          <p15:clr>
            <a:srgbClr val="A4A3A4"/>
          </p15:clr>
        </p15:guide>
        <p15:guide id="4" pos="442">
          <p15:clr>
            <a:srgbClr val="A4A3A4"/>
          </p15:clr>
        </p15:guide>
        <p15:guide id="5" pos="55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4632" autoAdjust="0"/>
  </p:normalViewPr>
  <p:slideViewPr>
    <p:cSldViewPr snapToGrid="0">
      <p:cViewPr varScale="1">
        <p:scale>
          <a:sx n="133" d="100"/>
          <a:sy n="133" d="100"/>
        </p:scale>
        <p:origin x="1290" y="120"/>
      </p:cViewPr>
      <p:guideLst>
        <p:guide orient="horz" pos="167"/>
        <p:guide orient="horz" pos="2901"/>
        <p:guide pos="56"/>
        <p:guide pos="442"/>
        <p:guide pos="55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91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C1DB1-0B36-47ED-9F28-C923B0234781}" type="datetimeFigureOut">
              <a:rPr lang="de-DE" smtClean="0"/>
              <a:t>18.03.2020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295E3-2A8A-4DE1-8B02-737B037D994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0385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DEAD1-67E2-4A84-ADC8-A6C72CBA97FB}" type="datetimeFigureOut">
              <a:rPr lang="de-DE" smtClean="0"/>
              <a:t>18.03.2020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CFFDD-70F1-45FB-A4BA-81BC635DAB0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3114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3" descr="Roter Farbverlauf mit dem Signet der BA." title="Headergrafik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4" y="92493"/>
            <a:ext cx="9055596" cy="337873"/>
          </a:xfrm>
          <a:prstGeom prst="rect">
            <a:avLst/>
          </a:prstGeom>
        </p:spPr>
      </p:pic>
      <p:sp>
        <p:nvSpPr>
          <p:cNvPr id="6" name="Textplatzhalter 5" descr="Platzhalter für Thema/Version/Datum" title="Platzhalter Textfeld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136068"/>
            <a:ext cx="8035250" cy="2461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Optional: Thema / Version / Datum</a:t>
            </a:r>
            <a:endParaRPr lang="de-DE" dirty="0"/>
          </a:p>
        </p:txBody>
      </p:sp>
      <p:sp>
        <p:nvSpPr>
          <p:cNvPr id="32" name="Bildplatzhalter 31" descr="Platzhalter für ein Bild" title="Bildplatzhalter"/>
          <p:cNvSpPr>
            <a:spLocks noGrp="1"/>
          </p:cNvSpPr>
          <p:nvPr>
            <p:ph type="pic" sz="quarter" idx="11" hasCustomPrompt="1"/>
          </p:nvPr>
        </p:nvSpPr>
        <p:spPr>
          <a:xfrm>
            <a:off x="89848" y="457199"/>
            <a:ext cx="9054152" cy="39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r>
              <a:rPr lang="de-DE" dirty="0" smtClean="0"/>
              <a:t>Bild einfügen</a:t>
            </a:r>
          </a:p>
          <a:p>
            <a:endParaRPr lang="de-DE" dirty="0"/>
          </a:p>
        </p:txBody>
      </p:sp>
      <p:sp>
        <p:nvSpPr>
          <p:cNvPr id="8" name="Titel 6" descr="Platzhalter für den Folientitel" title="Titelplatzhalter"/>
          <p:cNvSpPr>
            <a:spLocks noGrp="1"/>
          </p:cNvSpPr>
          <p:nvPr>
            <p:ph type="title" hasCustomPrompt="1"/>
          </p:nvPr>
        </p:nvSpPr>
        <p:spPr>
          <a:xfrm>
            <a:off x="90000" y="1105519"/>
            <a:ext cx="4142258" cy="1748510"/>
          </a:xfrm>
          <a:prstGeom prst="round1Rect">
            <a:avLst>
              <a:gd name="adj" fmla="val 13747"/>
            </a:avLst>
          </a:prstGeom>
          <a:solidFill>
            <a:schemeClr val="bg1">
              <a:alpha val="75000"/>
            </a:schemeClr>
          </a:solidFill>
        </p:spPr>
        <p:txBody>
          <a:bodyPr wrap="square" lIns="270000" tIns="180000" rIns="270000" bIns="180000" anchor="t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Hier steht der Titel Ihrer Präsentation. In drei Zeilen</a:t>
            </a:r>
            <a:endParaRPr lang="de-DE" dirty="0"/>
          </a:p>
        </p:txBody>
      </p:sp>
      <p:sp>
        <p:nvSpPr>
          <p:cNvPr id="3" name="Textplatzhalter 2" descr="Platzhalter für eine Subheadline" title="Subheadlineplatzhalter"/>
          <p:cNvSpPr>
            <a:spLocks noGrp="1"/>
          </p:cNvSpPr>
          <p:nvPr>
            <p:ph type="body" sz="quarter" idx="15" hasCustomPrompt="1"/>
          </p:nvPr>
        </p:nvSpPr>
        <p:spPr>
          <a:xfrm>
            <a:off x="90000" y="2854800"/>
            <a:ext cx="4143600" cy="808459"/>
          </a:xfrm>
          <a:solidFill>
            <a:schemeClr val="bg1">
              <a:alpha val="75000"/>
            </a:schemeClr>
          </a:solidFill>
        </p:spPr>
        <p:txBody>
          <a:bodyPr wrap="square" lIns="270000" tIns="0" rIns="270000" bIns="252000">
            <a:sp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de-DE" dirty="0" err="1" smtClean="0"/>
              <a:t>Subline</a:t>
            </a:r>
            <a:r>
              <a:rPr lang="de-DE" dirty="0" smtClean="0"/>
              <a:t> nutzbar für zusätzliche Informationen.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3" y="4461375"/>
            <a:ext cx="1532141" cy="57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83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nn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Roter Farbverlauf" title="Hintergrun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385"/>
          <a:stretch/>
        </p:blipFill>
        <p:spPr>
          <a:xfrm>
            <a:off x="88374" y="3682800"/>
            <a:ext cx="9055626" cy="1476000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590400" y="3795886"/>
            <a:ext cx="8229600" cy="85725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Hier steht Ihre Kapitelheadline</a:t>
            </a:r>
            <a:br>
              <a:rPr lang="de-DE" dirty="0" smtClean="0"/>
            </a:br>
            <a:r>
              <a:rPr lang="de-DE" dirty="0" smtClean="0"/>
              <a:t>mit bis zu zwei </a:t>
            </a:r>
            <a:r>
              <a:rPr lang="de-DE" noProof="0" dirty="0" smtClean="0"/>
              <a:t>Zeilen</a:t>
            </a:r>
            <a:endParaRPr lang="de-DE" noProof="0" dirty="0"/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90400" y="4684018"/>
            <a:ext cx="8230072" cy="288032"/>
          </a:xfrm>
          <a:prstGeom prst="rect">
            <a:avLst/>
          </a:prstGeom>
        </p:spPr>
        <p:txBody>
          <a:bodyPr lIns="9000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aseline="0">
                <a:solidFill>
                  <a:schemeClr val="bg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err="1" smtClean="0"/>
              <a:t>Subline</a:t>
            </a:r>
            <a:r>
              <a:rPr lang="de-DE" dirty="0" smtClean="0"/>
              <a:t> nutzbar für zusätzliche Informationen.</a:t>
            </a:r>
          </a:p>
        </p:txBody>
      </p:sp>
      <p:sp>
        <p:nvSpPr>
          <p:cNvPr id="18" name="Bildplatzhalter 16"/>
          <p:cNvSpPr>
            <a:spLocks noGrp="1"/>
          </p:cNvSpPr>
          <p:nvPr>
            <p:ph type="pic" sz="quarter" idx="17" hasCustomPrompt="1"/>
          </p:nvPr>
        </p:nvSpPr>
        <p:spPr>
          <a:xfrm>
            <a:off x="90000" y="90000"/>
            <a:ext cx="9055100" cy="3569365"/>
          </a:xfrm>
          <a:prstGeom prst="snipRoundRect">
            <a:avLst>
              <a:gd name="adj1" fmla="val 7571"/>
              <a:gd name="adj2" fmla="val 0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de-DE" noProof="0" dirty="0" smtClean="0"/>
              <a:t>Bild</a:t>
            </a:r>
            <a:r>
              <a:rPr lang="en-US" dirty="0" smtClean="0"/>
              <a:t> </a:t>
            </a:r>
            <a:r>
              <a:rPr lang="de-DE" noProof="0" dirty="0" smtClean="0"/>
              <a:t>einfügen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174526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nn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Roter Farbverlauf mit dem Signet der BA." title="Hintergrundgrafik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8" y="89906"/>
            <a:ext cx="9067817" cy="5053594"/>
          </a:xfrm>
          <a:prstGeom prst="rect">
            <a:avLst/>
          </a:prstGeom>
        </p:spPr>
      </p:pic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666000" y="1728088"/>
            <a:ext cx="7938448" cy="968729"/>
          </a:xfrm>
        </p:spPr>
        <p:txBody>
          <a:bodyPr lIns="0" tIns="0" rIns="0" bIns="0" anchor="t" anchorCtr="0">
            <a:noAutofit/>
          </a:bodyPr>
          <a:lstStyle>
            <a:lvl1pPr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Hier steht Ihre Kapitelheadline mit bis zu zwei Zeilen.</a:t>
            </a:r>
            <a:endParaRPr lang="de-DE" dirty="0"/>
          </a:p>
        </p:txBody>
      </p:sp>
      <p:sp>
        <p:nvSpPr>
          <p:cNvPr id="15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66000" y="2769236"/>
            <a:ext cx="7920880" cy="53775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aseline="0">
                <a:solidFill>
                  <a:schemeClr val="bg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err="1" smtClean="0"/>
              <a:t>Subline</a:t>
            </a:r>
            <a:r>
              <a:rPr lang="de-DE" dirty="0" smtClean="0"/>
              <a:t> nutzbar für zusätzliche Informationen. </a:t>
            </a:r>
            <a:br>
              <a:rPr lang="de-DE" dirty="0" smtClean="0"/>
            </a:br>
            <a:r>
              <a:rPr lang="de-DE" dirty="0" smtClean="0"/>
              <a:t>Nicht mehr als zwei Zeilen.</a:t>
            </a:r>
          </a:p>
        </p:txBody>
      </p:sp>
    </p:spTree>
    <p:extLst>
      <p:ext uri="{BB962C8B-B14F-4D97-AF65-F5344CB8AC3E}">
        <p14:creationId xmlns:p14="http://schemas.microsoft.com/office/powerpoint/2010/main" val="251204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nnfolie ohne Bild - Schmaler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3" descr="Roter Farbverlauf mit dem Signet der BA." title="Headergrafik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4" y="92493"/>
            <a:ext cx="9055596" cy="337873"/>
          </a:xfrm>
          <a:prstGeom prst="rect">
            <a:avLst/>
          </a:prstGeom>
        </p:spPr>
      </p:pic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666000" y="1728088"/>
            <a:ext cx="7938448" cy="968729"/>
          </a:xfrm>
        </p:spPr>
        <p:txBody>
          <a:bodyPr lIns="0" tIns="0" rIns="0" bIns="0" anchor="t" anchorCtr="0">
            <a:noAutofit/>
          </a:bodyPr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Hier steht Ihre Kapitelheadline mit bis zu zwei Zeilen.</a:t>
            </a:r>
            <a:endParaRPr lang="de-DE" dirty="0"/>
          </a:p>
        </p:txBody>
      </p:sp>
      <p:sp>
        <p:nvSpPr>
          <p:cNvPr id="15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66000" y="2769236"/>
            <a:ext cx="7920880" cy="53775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aseline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err="1" smtClean="0"/>
              <a:t>Subline</a:t>
            </a:r>
            <a:r>
              <a:rPr lang="de-DE" dirty="0" smtClean="0"/>
              <a:t> nutzbar für zusätzliche Informationen. </a:t>
            </a:r>
            <a:br>
              <a:rPr lang="de-DE" dirty="0" smtClean="0"/>
            </a:br>
            <a:r>
              <a:rPr lang="de-DE" dirty="0" smtClean="0"/>
              <a:t>Nicht mehr als zwei Zeilen.</a:t>
            </a:r>
          </a:p>
        </p:txBody>
      </p:sp>
    </p:spTree>
    <p:extLst>
      <p:ext uri="{BB962C8B-B14F-4D97-AF65-F5344CB8AC3E}">
        <p14:creationId xmlns:p14="http://schemas.microsoft.com/office/powerpoint/2010/main" val="84609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1" descr="Roter Farbverlauf mit dem Signet der BA." title="Hintergrundgrafik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6351"/>
          <a:stretch/>
        </p:blipFill>
        <p:spPr>
          <a:xfrm>
            <a:off x="89847" y="89906"/>
            <a:ext cx="9072000" cy="4248000"/>
          </a:xfrm>
          <a:prstGeom prst="rect">
            <a:avLst/>
          </a:prstGeom>
        </p:spPr>
      </p:pic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432000" y="1684063"/>
            <a:ext cx="8388472" cy="1059686"/>
          </a:xfrm>
        </p:spPr>
        <p:txBody>
          <a:bodyPr lIns="0" tIns="0" rIns="0" bIns="0" anchor="t" anchorCtr="0">
            <a:noAutofit/>
          </a:bodyPr>
          <a:lstStyle>
            <a:lvl1pPr algn="ctr">
              <a:defRPr sz="3300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Hier steht ein Abschlusssatz </a:t>
            </a:r>
            <a:br>
              <a:rPr lang="de-DE" dirty="0" smtClean="0"/>
            </a:br>
            <a:r>
              <a:rPr lang="de-DE" dirty="0" smtClean="0"/>
              <a:t>in zwei Zeilen.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3" y="4461375"/>
            <a:ext cx="1532141" cy="57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628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Hier steht Ihre Botschaft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TT.MM.JJJJ, © Regionaldirektion Baden-Württemberg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583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o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204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36A4-3C33-4A61-9065-5699780D9D13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C260-1007-4060-A65C-CCA8DA0CB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112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36A4-3C33-4A61-9065-5699780D9D13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C260-1007-4060-A65C-CCA8DA0CB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529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36A4-3C33-4A61-9065-5699780D9D13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C260-1007-4060-A65C-CCA8DA0CB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17618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36A4-3C33-4A61-9065-5699780D9D13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C260-1007-4060-A65C-CCA8DA0CB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8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 -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3" descr="Roter Farbverlauf mit dem Signet der BA." title="Headergrafik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4" y="92493"/>
            <a:ext cx="9055596" cy="337873"/>
          </a:xfrm>
          <a:prstGeom prst="rect">
            <a:avLst/>
          </a:prstGeom>
        </p:spPr>
      </p:pic>
      <p:sp>
        <p:nvSpPr>
          <p:cNvPr id="7" name="Rechteck 6" descr="Grauer Farbverlauf" title="Hintergrundfläche"/>
          <p:cNvSpPr/>
          <p:nvPr userDrawn="1"/>
        </p:nvSpPr>
        <p:spPr>
          <a:xfrm>
            <a:off x="7882188" y="146396"/>
            <a:ext cx="1180724" cy="22950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7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095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/>
          </a:p>
        </p:txBody>
      </p:sp>
      <p:sp>
        <p:nvSpPr>
          <p:cNvPr id="9" name="Textfeld 8" descr="Intern" title="Textfeld"/>
          <p:cNvSpPr txBox="1"/>
          <p:nvPr userDrawn="1"/>
        </p:nvSpPr>
        <p:spPr>
          <a:xfrm>
            <a:off x="7882188" y="107262"/>
            <a:ext cx="1255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spc="300" baseline="0" dirty="0" smtClean="0">
                <a:solidFill>
                  <a:schemeClr val="tx2"/>
                </a:solidFill>
              </a:rPr>
              <a:t>INTERN</a:t>
            </a:r>
            <a:endParaRPr lang="de-DE" sz="1400" b="1" spc="300" baseline="0" dirty="0">
              <a:solidFill>
                <a:schemeClr val="tx2"/>
              </a:solidFill>
            </a:endParaRPr>
          </a:p>
        </p:txBody>
      </p:sp>
      <p:sp>
        <p:nvSpPr>
          <p:cNvPr id="11" name="Textplatzhalter 5" descr="Platzhalter für Thema/Version/Datum" title="Platzhalter Textfeld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136068"/>
            <a:ext cx="7339513" cy="2461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Optional: Thema / Version / Datum</a:t>
            </a:r>
            <a:endParaRPr lang="de-DE" dirty="0"/>
          </a:p>
        </p:txBody>
      </p:sp>
      <p:sp>
        <p:nvSpPr>
          <p:cNvPr id="10" name="Bildplatzhalter 31" descr="Platzhalter für ein Bild" title="Bildplatzhalter"/>
          <p:cNvSpPr>
            <a:spLocks noGrp="1"/>
          </p:cNvSpPr>
          <p:nvPr>
            <p:ph type="pic" sz="quarter" idx="11" hasCustomPrompt="1"/>
          </p:nvPr>
        </p:nvSpPr>
        <p:spPr>
          <a:xfrm>
            <a:off x="89848" y="457199"/>
            <a:ext cx="9054152" cy="39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r>
              <a:rPr lang="de-DE" dirty="0" smtClean="0"/>
              <a:t>Bild einfügen</a:t>
            </a:r>
          </a:p>
          <a:p>
            <a:endParaRPr lang="de-DE" dirty="0"/>
          </a:p>
        </p:txBody>
      </p:sp>
      <p:sp>
        <p:nvSpPr>
          <p:cNvPr id="15" name="Titel 6" descr="Platzhalter für den Folientitel" title="Titelplatzhalter"/>
          <p:cNvSpPr>
            <a:spLocks noGrp="1"/>
          </p:cNvSpPr>
          <p:nvPr>
            <p:ph type="title" hasCustomPrompt="1"/>
          </p:nvPr>
        </p:nvSpPr>
        <p:spPr>
          <a:xfrm>
            <a:off x="90000" y="1105519"/>
            <a:ext cx="4142258" cy="1748510"/>
          </a:xfrm>
          <a:prstGeom prst="round1Rect">
            <a:avLst>
              <a:gd name="adj" fmla="val 13747"/>
            </a:avLst>
          </a:prstGeom>
          <a:solidFill>
            <a:schemeClr val="bg1">
              <a:alpha val="75000"/>
            </a:schemeClr>
          </a:solidFill>
        </p:spPr>
        <p:txBody>
          <a:bodyPr wrap="square" lIns="270000" tIns="180000" rIns="270000" bIns="180000" anchor="t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Hier steht der Titel Ihrer Präsentation. In drei Zeilen</a:t>
            </a:r>
            <a:endParaRPr lang="de-DE" dirty="0"/>
          </a:p>
        </p:txBody>
      </p:sp>
      <p:sp>
        <p:nvSpPr>
          <p:cNvPr id="17" name="Textplatzhalter 2" descr="Platzhalter für eine Subheadline" title="Subheadlineplatzhalter"/>
          <p:cNvSpPr>
            <a:spLocks noGrp="1"/>
          </p:cNvSpPr>
          <p:nvPr>
            <p:ph type="body" sz="quarter" idx="15" hasCustomPrompt="1"/>
          </p:nvPr>
        </p:nvSpPr>
        <p:spPr>
          <a:xfrm>
            <a:off x="90000" y="2854800"/>
            <a:ext cx="4143600" cy="808459"/>
          </a:xfrm>
          <a:solidFill>
            <a:schemeClr val="bg1">
              <a:alpha val="75000"/>
            </a:schemeClr>
          </a:solidFill>
        </p:spPr>
        <p:txBody>
          <a:bodyPr wrap="square" lIns="270000" tIns="0" rIns="270000" bIns="252000">
            <a:sp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de-DE" dirty="0" err="1" smtClean="0"/>
              <a:t>Subline</a:t>
            </a:r>
            <a:r>
              <a:rPr lang="de-DE" dirty="0" smtClean="0"/>
              <a:t> nutzbar für zusätzliche Informationen.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3" y="4461375"/>
            <a:ext cx="1532141" cy="57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446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36A4-3C33-4A61-9065-5699780D9D13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C260-1007-4060-A65C-CCA8DA0CB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777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36A4-3C33-4A61-9065-5699780D9D13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C260-1007-4060-A65C-CCA8DA0CB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389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36A4-3C33-4A61-9065-5699780D9D13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C260-1007-4060-A65C-CCA8DA0CB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214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36A4-3C33-4A61-9065-5699780D9D13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C260-1007-4060-A65C-CCA8DA0CB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55813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36A4-3C33-4A61-9065-5699780D9D13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C260-1007-4060-A65C-CCA8DA0CB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22677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36A4-3C33-4A61-9065-5699780D9D13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C260-1007-4060-A65C-CCA8DA0CB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20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36A4-3C33-4A61-9065-5699780D9D13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C260-1007-4060-A65C-CCA8DA0CB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03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 - Vertraul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3" descr="Roter Farbverlauf mit dem Signet der BA." title="Headergrafik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4" y="92493"/>
            <a:ext cx="9055596" cy="337873"/>
          </a:xfrm>
          <a:prstGeom prst="rect">
            <a:avLst/>
          </a:prstGeom>
        </p:spPr>
      </p:pic>
      <p:sp>
        <p:nvSpPr>
          <p:cNvPr id="7" name="Rechteck 6" descr="Grauer Farbverlauf" title="Hintergrundfläche"/>
          <p:cNvSpPr/>
          <p:nvPr userDrawn="1"/>
        </p:nvSpPr>
        <p:spPr>
          <a:xfrm>
            <a:off x="7142923" y="146396"/>
            <a:ext cx="1919990" cy="22950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7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095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/>
          </a:p>
        </p:txBody>
      </p:sp>
      <p:sp>
        <p:nvSpPr>
          <p:cNvPr id="9" name="Textfeld 8" descr="Vertraulich" title="Textfeld"/>
          <p:cNvSpPr txBox="1"/>
          <p:nvPr userDrawn="1"/>
        </p:nvSpPr>
        <p:spPr>
          <a:xfrm>
            <a:off x="7096539" y="107262"/>
            <a:ext cx="2047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spc="300" baseline="0" dirty="0" smtClean="0">
                <a:solidFill>
                  <a:schemeClr val="tx2"/>
                </a:solidFill>
              </a:rPr>
              <a:t>VERTRAULICH</a:t>
            </a:r>
            <a:endParaRPr lang="de-DE" sz="1400" b="1" spc="300" baseline="0" dirty="0">
              <a:solidFill>
                <a:schemeClr val="tx2"/>
              </a:solidFill>
            </a:endParaRPr>
          </a:p>
        </p:txBody>
      </p:sp>
      <p:sp>
        <p:nvSpPr>
          <p:cNvPr id="11" name="Textplatzhalter 5" descr="Platzhalter für Thema/Version/Datum" title="Platzhalter Textfeld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136068"/>
            <a:ext cx="6610643" cy="2461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Optional: Thema / Version / Datum</a:t>
            </a:r>
            <a:endParaRPr lang="de-DE" dirty="0"/>
          </a:p>
        </p:txBody>
      </p:sp>
      <p:sp>
        <p:nvSpPr>
          <p:cNvPr id="10" name="Bildplatzhalter 31" descr="Platzhalter für ein Bild" title="Bildplatzhalter"/>
          <p:cNvSpPr>
            <a:spLocks noGrp="1"/>
          </p:cNvSpPr>
          <p:nvPr>
            <p:ph type="pic" sz="quarter" idx="11" hasCustomPrompt="1"/>
          </p:nvPr>
        </p:nvSpPr>
        <p:spPr>
          <a:xfrm>
            <a:off x="89848" y="457199"/>
            <a:ext cx="9054152" cy="39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r>
              <a:rPr lang="de-DE" dirty="0" smtClean="0"/>
              <a:t>Bild einfügen</a:t>
            </a:r>
          </a:p>
          <a:p>
            <a:endParaRPr lang="de-DE" dirty="0"/>
          </a:p>
        </p:txBody>
      </p:sp>
      <p:sp>
        <p:nvSpPr>
          <p:cNvPr id="15" name="Titel 6" descr="Platzhalter für den Folientitel" title="Titelplatzhalter"/>
          <p:cNvSpPr>
            <a:spLocks noGrp="1"/>
          </p:cNvSpPr>
          <p:nvPr>
            <p:ph type="title" hasCustomPrompt="1"/>
          </p:nvPr>
        </p:nvSpPr>
        <p:spPr>
          <a:xfrm>
            <a:off x="90000" y="1105519"/>
            <a:ext cx="4142258" cy="1748510"/>
          </a:xfrm>
          <a:prstGeom prst="round1Rect">
            <a:avLst>
              <a:gd name="adj" fmla="val 13747"/>
            </a:avLst>
          </a:prstGeom>
          <a:solidFill>
            <a:schemeClr val="bg1">
              <a:alpha val="75000"/>
            </a:schemeClr>
          </a:solidFill>
        </p:spPr>
        <p:txBody>
          <a:bodyPr wrap="square" lIns="270000" tIns="180000" rIns="270000" bIns="180000" anchor="t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Hier steht der Titel Ihrer Präsentation. In drei Zeilen </a:t>
            </a:r>
            <a:endParaRPr lang="de-DE" dirty="0"/>
          </a:p>
        </p:txBody>
      </p:sp>
      <p:sp>
        <p:nvSpPr>
          <p:cNvPr id="16" name="Textplatzhalter 2" descr="Platzhalter für eine Subheadline" title="Subheadlineplatzhalter"/>
          <p:cNvSpPr>
            <a:spLocks noGrp="1"/>
          </p:cNvSpPr>
          <p:nvPr>
            <p:ph type="body" sz="quarter" idx="15" hasCustomPrompt="1"/>
          </p:nvPr>
        </p:nvSpPr>
        <p:spPr>
          <a:xfrm>
            <a:off x="90000" y="2854800"/>
            <a:ext cx="4143600" cy="808459"/>
          </a:xfrm>
          <a:solidFill>
            <a:schemeClr val="bg1">
              <a:alpha val="75000"/>
            </a:schemeClr>
          </a:solidFill>
        </p:spPr>
        <p:txBody>
          <a:bodyPr wrap="square" lIns="270000" tIns="0" rIns="270000" bIns="252000">
            <a:sp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de-DE" dirty="0" err="1" smtClean="0"/>
              <a:t>Subline</a:t>
            </a:r>
            <a:r>
              <a:rPr lang="de-DE" dirty="0" smtClean="0"/>
              <a:t> nutzbar für zusätzliche Informationen.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3" y="4461375"/>
            <a:ext cx="1532141" cy="57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33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Roter Farbverlauf mit dem Signet der BA." title="Hintergrundgrafik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6351"/>
          <a:stretch/>
        </p:blipFill>
        <p:spPr>
          <a:xfrm>
            <a:off x="89847" y="89906"/>
            <a:ext cx="9072000" cy="4248000"/>
          </a:xfrm>
          <a:prstGeom prst="rect">
            <a:avLst/>
          </a:prstGeom>
        </p:spPr>
      </p:pic>
      <p:sp>
        <p:nvSpPr>
          <p:cNvPr id="6" name="Textplatzhalter 5" descr="Platzhalter für Thema/Version/Datum" title="Textplatzhalter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381370"/>
            <a:ext cx="8388472" cy="2461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Optional: Thema / Version / Datum</a:t>
            </a:r>
            <a:endParaRPr lang="de-DE" dirty="0"/>
          </a:p>
        </p:txBody>
      </p:sp>
      <p:cxnSp>
        <p:nvCxnSpPr>
          <p:cNvPr id="19" name="Gerade Verbindung 18" descr="Weiße Linie" title="Linie"/>
          <p:cNvCxnSpPr/>
          <p:nvPr userDrawn="1"/>
        </p:nvCxnSpPr>
        <p:spPr>
          <a:xfrm>
            <a:off x="360000" y="648000"/>
            <a:ext cx="880184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el 6" descr="Platzhalter für den Folientitel" title="Titelplatzhalter"/>
          <p:cNvSpPr>
            <a:spLocks noGrp="1"/>
          </p:cNvSpPr>
          <p:nvPr>
            <p:ph type="title" hasCustomPrompt="1"/>
          </p:nvPr>
        </p:nvSpPr>
        <p:spPr>
          <a:xfrm>
            <a:off x="360000" y="936000"/>
            <a:ext cx="8388472" cy="972313"/>
          </a:xfrm>
        </p:spPr>
        <p:txBody>
          <a:bodyPr lIns="0" tIns="0" rIns="0" b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Hier steht der Titel Ihrer Präsentation. </a:t>
            </a:r>
            <a:br>
              <a:rPr lang="de-DE" dirty="0" smtClean="0"/>
            </a:br>
            <a:r>
              <a:rPr lang="de-DE" dirty="0" smtClean="0"/>
              <a:t>In zwei Zeilen</a:t>
            </a:r>
            <a:endParaRPr lang="de-DE" dirty="0"/>
          </a:p>
        </p:txBody>
      </p:sp>
      <p:sp>
        <p:nvSpPr>
          <p:cNvPr id="15" name="Textplatzhalter 5" descr="Platzhalter für eine Subheadline" title="Textplatzhalter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2016992"/>
            <a:ext cx="8388472" cy="4657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aseline="0">
                <a:solidFill>
                  <a:schemeClr val="bg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err="1" smtClean="0"/>
              <a:t>Subline</a:t>
            </a:r>
            <a:r>
              <a:rPr lang="de-DE" dirty="0" smtClean="0"/>
              <a:t> nutzbar für zusätzliche Informationen. </a:t>
            </a:r>
            <a:br>
              <a:rPr lang="de-DE" dirty="0" smtClean="0"/>
            </a:br>
            <a:r>
              <a:rPr lang="de-DE" dirty="0" smtClean="0"/>
              <a:t>Nicht mehr als zwei Zeilen.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3" y="4461375"/>
            <a:ext cx="1532141" cy="57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91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- Schmaler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3" descr="Roter Farbverlauf mit dem Signet der BA." title="Headergrafik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4" y="92493"/>
            <a:ext cx="9055596" cy="337873"/>
          </a:xfrm>
          <a:prstGeom prst="rect">
            <a:avLst/>
          </a:prstGeom>
        </p:spPr>
      </p:pic>
      <p:sp>
        <p:nvSpPr>
          <p:cNvPr id="9" name="Textplatzhalter 5" descr="Platzhalter für Thema/Version/Datum" title="Platzhalter Textfeld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136068"/>
            <a:ext cx="8035250" cy="2461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Optional: Thema / Version / Datum</a:t>
            </a:r>
            <a:endParaRPr lang="de-DE" dirty="0"/>
          </a:p>
        </p:txBody>
      </p:sp>
      <p:sp>
        <p:nvSpPr>
          <p:cNvPr id="7" name="Titel 6" descr="Platzhalter für den Folientitel" title="Titelplatzhalter"/>
          <p:cNvSpPr>
            <a:spLocks noGrp="1"/>
          </p:cNvSpPr>
          <p:nvPr>
            <p:ph type="title" hasCustomPrompt="1"/>
          </p:nvPr>
        </p:nvSpPr>
        <p:spPr>
          <a:xfrm>
            <a:off x="360000" y="936000"/>
            <a:ext cx="8388472" cy="972313"/>
          </a:xfrm>
        </p:spPr>
        <p:txBody>
          <a:bodyPr lIns="0" tIns="0" rIns="0" b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Hier steht der Titel Ihrer Präsentation. </a:t>
            </a:r>
            <a:br>
              <a:rPr lang="de-DE" dirty="0" smtClean="0"/>
            </a:br>
            <a:r>
              <a:rPr lang="de-DE" dirty="0" smtClean="0"/>
              <a:t>In zwei Zeilen</a:t>
            </a:r>
            <a:endParaRPr lang="de-DE" dirty="0"/>
          </a:p>
        </p:txBody>
      </p:sp>
      <p:sp>
        <p:nvSpPr>
          <p:cNvPr id="15" name="Textplatzhalter 5" descr="Platzhalter für eine Subheadline" title="Textplatzhalter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2016992"/>
            <a:ext cx="8388472" cy="4657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aseline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err="1" smtClean="0"/>
              <a:t>Subline</a:t>
            </a:r>
            <a:r>
              <a:rPr lang="de-DE" dirty="0" smtClean="0"/>
              <a:t> nutzbar für zusätzliche Informationen. </a:t>
            </a:r>
            <a:br>
              <a:rPr lang="de-DE" dirty="0" smtClean="0"/>
            </a:br>
            <a:r>
              <a:rPr lang="de-DE" dirty="0" smtClean="0"/>
              <a:t>Nicht mehr als zwei Zeilen.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3" y="4461375"/>
            <a:ext cx="1532141" cy="57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23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descr="Platzhalter für den Folientitel" title="Titelplatzhalter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Hier steht Ihre Botschaft</a:t>
            </a:r>
            <a:endParaRPr lang="de-DE" dirty="0"/>
          </a:p>
        </p:txBody>
      </p:sp>
      <p:sp>
        <p:nvSpPr>
          <p:cNvPr id="5" name="Inhaltsplatzhalter 4" descr="Platzhalter für Text, Tabelle, Bild, Video, Diagramm, Grafik" title="Multi-Platzhalter"/>
          <p:cNvSpPr>
            <a:spLocks noGrp="1"/>
          </p:cNvSpPr>
          <p:nvPr>
            <p:ph sz="quarter" idx="12" hasCustomPrompt="1"/>
          </p:nvPr>
        </p:nvSpPr>
        <p:spPr>
          <a:xfrm>
            <a:off x="590400" y="1198800"/>
            <a:ext cx="8229600" cy="339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Fußzeilenplatzhalter 6" descr="Platzhalter für das Thema und Datum" title="Thema-/Datumsplatzhalter in der Fußzeile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TT.MM.JJJJ, © Regionaldirektion Baden-Württemberg</a:t>
            </a:r>
            <a:endParaRPr lang="de-DE" dirty="0"/>
          </a:p>
        </p:txBody>
      </p:sp>
      <p:sp>
        <p:nvSpPr>
          <p:cNvPr id="8" name="Foliennummernplatzhalter 7" descr="Seitenzahl der Folie" title="Seitenzahlplatzhalter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083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0400" y="144000"/>
            <a:ext cx="82296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Hier steht Ihre Botschaft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90400" y="1200151"/>
            <a:ext cx="4053608" cy="33944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2" hasCustomPrompt="1"/>
          </p:nvPr>
        </p:nvSpPr>
        <p:spPr>
          <a:xfrm>
            <a:off x="4766392" y="1198800"/>
            <a:ext cx="4053608" cy="33944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TT.MM.JJJJ, © Regionaldirektion Baden-Württemberg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2805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Spaltig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0400" y="144000"/>
            <a:ext cx="82296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Hier steht Ihre Botschaft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90400" y="1200151"/>
            <a:ext cx="4053608" cy="33944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4766400" y="1202400"/>
            <a:ext cx="4053600" cy="339480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r>
              <a:rPr lang="de-DE" dirty="0" smtClean="0"/>
              <a:t>Bild einfügen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TT.MM.JJJJ, © Regionaldirektion Baden-Württemberg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1579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0400" y="144000"/>
            <a:ext cx="82296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Hier steht Ihre Botschaft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417442" y="1033200"/>
            <a:ext cx="8726557" cy="382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r>
              <a:rPr lang="de-DE" dirty="0" smtClean="0"/>
              <a:t>Bild einfügen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TT.MM.JJJJ, © Regionaldirektion Baden-Württemberg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8035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Zwei rote Linien." title="Headergrafik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8" y="90000"/>
            <a:ext cx="9055617" cy="914401"/>
          </a:xfrm>
          <a:prstGeom prst="rect">
            <a:avLst/>
          </a:prstGeom>
        </p:spPr>
      </p:pic>
      <p:sp>
        <p:nvSpPr>
          <p:cNvPr id="2" name="Titelplatzhalter 1" descr="Platzhalter für den Titel der Folie" title="Titelplatzhalter"/>
          <p:cNvSpPr>
            <a:spLocks noGrp="1"/>
          </p:cNvSpPr>
          <p:nvPr>
            <p:ph type="title"/>
          </p:nvPr>
        </p:nvSpPr>
        <p:spPr>
          <a:xfrm>
            <a:off x="590400" y="1440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2" descr="Platzhalter für Text" title="Textplatzhalter"/>
          <p:cNvSpPr>
            <a:spLocks noGrp="1"/>
          </p:cNvSpPr>
          <p:nvPr>
            <p:ph type="body" idx="1"/>
          </p:nvPr>
        </p:nvSpPr>
        <p:spPr>
          <a:xfrm>
            <a:off x="5904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cxnSp>
        <p:nvCxnSpPr>
          <p:cNvPr id="13" name="Gerade Verbindung 12" descr="Graue Linie" title="Linie"/>
          <p:cNvCxnSpPr/>
          <p:nvPr userDrawn="1"/>
        </p:nvCxnSpPr>
        <p:spPr>
          <a:xfrm>
            <a:off x="414000" y="4860000"/>
            <a:ext cx="873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 descr="Logo Bundesagentur für Arbeit" title="Logo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896000"/>
            <a:ext cx="1548387" cy="204216"/>
          </a:xfrm>
          <a:prstGeom prst="rect">
            <a:avLst/>
          </a:prstGeom>
        </p:spPr>
      </p:pic>
      <p:sp>
        <p:nvSpPr>
          <p:cNvPr id="5" name="Fußzeilenplatzhalter 4" descr="Platzhalter für das Thema und das Datum der Präsentation" title="Thema-/Datumsplatzhalter Fußzeile"/>
          <p:cNvSpPr>
            <a:spLocks noGrp="1"/>
          </p:cNvSpPr>
          <p:nvPr>
            <p:ph type="ftr" sz="quarter" idx="3"/>
          </p:nvPr>
        </p:nvSpPr>
        <p:spPr>
          <a:xfrm>
            <a:off x="2699792" y="4860000"/>
            <a:ext cx="54726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TT.MM.JJJJ, © Regionaldirektion Baden-Württemberg</a:t>
            </a:r>
            <a:endParaRPr lang="de-DE" dirty="0"/>
          </a:p>
        </p:txBody>
      </p:sp>
      <p:sp>
        <p:nvSpPr>
          <p:cNvPr id="6" name="Foliennummernplatzhalter 5" descr="Seitenzahl der Folie" title="Seitenzahlplatzhalter in der Fußzeile"/>
          <p:cNvSpPr>
            <a:spLocks noGrp="1"/>
          </p:cNvSpPr>
          <p:nvPr>
            <p:ph type="sldNum" sz="quarter" idx="4"/>
          </p:nvPr>
        </p:nvSpPr>
        <p:spPr>
          <a:xfrm>
            <a:off x="8244408" y="4860000"/>
            <a:ext cx="86409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777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1" r:id="rId2"/>
    <p:sldLayoutId id="2147483692" r:id="rId3"/>
    <p:sldLayoutId id="2147483656" r:id="rId4"/>
    <p:sldLayoutId id="2147483694" r:id="rId5"/>
    <p:sldLayoutId id="2147483650" r:id="rId6"/>
    <p:sldLayoutId id="2147483651" r:id="rId7"/>
    <p:sldLayoutId id="2147483688" r:id="rId8"/>
    <p:sldLayoutId id="2147483652" r:id="rId9"/>
    <p:sldLayoutId id="2147483653" r:id="rId10"/>
    <p:sldLayoutId id="2147483657" r:id="rId11"/>
    <p:sldLayoutId id="2147483695" r:id="rId12"/>
    <p:sldLayoutId id="2147483658" r:id="rId13"/>
    <p:sldLayoutId id="2147483654" r:id="rId14"/>
    <p:sldLayoutId id="2147483655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0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000" indent="-342000" algn="l" defTabSz="914400" rtl="0" eaLnBrk="1" latinLnBrk="0" hangingPunct="1">
        <a:spcBef>
          <a:spcPts val="700"/>
        </a:spcBef>
        <a:spcAft>
          <a:spcPts val="0"/>
        </a:spcAft>
        <a:buClr>
          <a:srgbClr val="E2001A"/>
        </a:buClr>
        <a:buSzPct val="80000"/>
        <a:buFont typeface="Arial Black" panose="020B0A04020102020204" pitchFamily="34" charset="0"/>
        <a:buChar char="▬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2400" indent="-216000" algn="l" defTabSz="914400" rtl="0" eaLnBrk="1" latinLnBrk="0" hangingPunct="1">
        <a:spcBef>
          <a:spcPts val="600"/>
        </a:spcBef>
        <a:spcAft>
          <a:spcPts val="50"/>
        </a:spcAft>
        <a:buFont typeface="Arial" panose="020B0604020202020204" pitchFamily="34" charset="0"/>
        <a:buChar char="•"/>
        <a:defRPr sz="17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54000" indent="-216000" algn="l" defTabSz="914400" rtl="0" eaLnBrk="1" latinLnBrk="0" hangingPunct="1">
        <a:spcBef>
          <a:spcPts val="600"/>
        </a:spcBef>
        <a:spcAft>
          <a:spcPts val="50"/>
        </a:spcAft>
        <a:buFont typeface="Arial" panose="020B0604020202020204" pitchFamily="34" charset="0"/>
        <a:buChar char="•"/>
        <a:defRPr sz="17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50000" indent="-216000" algn="l" defTabSz="914400" rtl="0" eaLnBrk="1" latinLnBrk="0" hangingPunct="1">
        <a:spcBef>
          <a:spcPts val="600"/>
        </a:spcBef>
        <a:spcAft>
          <a:spcPts val="50"/>
        </a:spcAft>
        <a:buFont typeface="Arial" panose="020B0604020202020204" pitchFamily="34" charset="0"/>
        <a:buChar char="•"/>
        <a:defRPr sz="17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728000" indent="-216000" algn="l" defTabSz="914400" rtl="0" eaLnBrk="1" latinLnBrk="0" hangingPunct="1">
        <a:spcBef>
          <a:spcPts val="600"/>
        </a:spcBef>
        <a:spcAft>
          <a:spcPts val="50"/>
        </a:spcAft>
        <a:buFont typeface="Arial" panose="020B0604020202020204" pitchFamily="34" charset="0"/>
        <a:buChar char="•"/>
        <a:defRPr sz="17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436A4-3C33-4A61-9065-5699780D9D13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C260-1007-4060-A65C-CCA8DA0CB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88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anmeldung.arbeitsagentur.de/portal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beitsagentur.de/unternehmen/finanziell/kurzarbeitergeld-uebersicht-kurzarbeitergeldformen" TargetMode="External"/><Relationship Id="rId2" Type="http://schemas.openxmlformats.org/officeDocument/2006/relationships/hyperlink" Target="https://www.arbeitsagentur.de/unternehmen/finanziell/kurzarbeitergeld-video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arbeitsagentur.de/unternehmen/finanziell/kurzarbeitergeld-bei-entgeltausfal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Information für Unternehmen | </a:t>
            </a:r>
            <a:r>
              <a:rPr lang="de-DE" dirty="0" smtClean="0"/>
              <a:t>17.03.2020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97600" y="1980000"/>
            <a:ext cx="8388472" cy="972313"/>
          </a:xfrm>
        </p:spPr>
        <p:txBody>
          <a:bodyPr/>
          <a:lstStyle/>
          <a:p>
            <a:r>
              <a:rPr lang="de-DE" dirty="0" smtClean="0"/>
              <a:t>Konjunkturelles Kurzarbeitergeld (</a:t>
            </a:r>
            <a:r>
              <a:rPr lang="de-DE" dirty="0" err="1" smtClean="0"/>
              <a:t>Kug</a:t>
            </a:r>
            <a:r>
              <a:rPr lang="de-DE" dirty="0" smtClean="0"/>
              <a:t>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60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Vermeidbarer Arbeitsausfall </a:t>
            </a:r>
            <a:r>
              <a:rPr lang="de-DE" altLang="de-DE" dirty="0" smtClean="0"/>
              <a:t>(</a:t>
            </a:r>
            <a:r>
              <a:rPr lang="de-DE" altLang="de-DE" dirty="0" err="1" smtClean="0"/>
              <a:t>Kug</a:t>
            </a:r>
            <a:r>
              <a:rPr lang="de-DE" altLang="de-DE" dirty="0" smtClean="0"/>
              <a:t>-Ausschluss) 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446856" y="1001250"/>
            <a:ext cx="8293944" cy="3729150"/>
          </a:xfrm>
        </p:spPr>
        <p:txBody>
          <a:bodyPr/>
          <a:lstStyle/>
          <a:p>
            <a:pPr marL="355600" indent="-355600" defTabSz="855663">
              <a:buFont typeface="Wingdings" panose="05000000000000000000" pitchFamily="2" charset="2"/>
              <a:buChar char="Ø"/>
            </a:pPr>
            <a:r>
              <a:rPr lang="de-DE" altLang="de-DE" sz="1600" b="1" dirty="0"/>
              <a:t>Als vermeidbar gilt ein Arbeitsausfall, der</a:t>
            </a:r>
          </a:p>
          <a:p>
            <a:pPr marL="847983" lvl="1" indent="-188913" defTabSz="855663">
              <a:spcBef>
                <a:spcPts val="700"/>
              </a:spcBef>
            </a:pPr>
            <a:r>
              <a:rPr lang="de-DE" altLang="de-DE" sz="1600" b="1" dirty="0"/>
              <a:t>überwiegend branchen-, betriebsüblich oder </a:t>
            </a:r>
            <a:br>
              <a:rPr lang="de-DE" altLang="de-DE" sz="1600" b="1" dirty="0"/>
            </a:br>
            <a:r>
              <a:rPr lang="de-DE" altLang="de-DE" sz="1600" b="1" dirty="0"/>
              <a:t>saisonbedingt ist (z.B. Freizeitpark, Eisdiele)</a:t>
            </a:r>
          </a:p>
          <a:p>
            <a:pPr marL="847983" lvl="1" indent="-188913" defTabSz="855663">
              <a:spcBef>
                <a:spcPts val="700"/>
              </a:spcBef>
            </a:pPr>
            <a:r>
              <a:rPr lang="de-DE" altLang="de-DE" sz="1600" b="1" dirty="0"/>
              <a:t>ausschließlich betriebsorganisatorische Gründe hat (z.B. Fehlplanung bei Materialbeschaffung</a:t>
            </a:r>
            <a:r>
              <a:rPr lang="de-DE" altLang="de-DE" sz="1600" b="1" dirty="0" smtClean="0"/>
              <a:t>)</a:t>
            </a:r>
          </a:p>
          <a:p>
            <a:pPr marL="659070" lvl="1" indent="0" defTabSz="855663">
              <a:spcBef>
                <a:spcPts val="700"/>
              </a:spcBef>
              <a:buNone/>
            </a:pPr>
            <a:endParaRPr lang="de-DE" altLang="de-DE" sz="1600" b="1" dirty="0"/>
          </a:p>
          <a:p>
            <a:pPr marL="446088" indent="-360363" defTabSz="855663">
              <a:buFont typeface="Wingdings" panose="05000000000000000000" pitchFamily="2" charset="2"/>
              <a:buChar char="Ø"/>
            </a:pPr>
            <a:r>
              <a:rPr lang="de-DE" altLang="de-DE" sz="1600" b="1" dirty="0" err="1" smtClean="0"/>
              <a:t>Kug</a:t>
            </a:r>
            <a:r>
              <a:rPr lang="de-DE" altLang="de-DE" sz="1600" b="1" dirty="0" smtClean="0"/>
              <a:t>-Bezug </a:t>
            </a:r>
            <a:r>
              <a:rPr lang="de-DE" altLang="de-DE" sz="1600" b="1" dirty="0"/>
              <a:t>ist ebenfalls ausgeschlossen, wenn Arbeitsausfall dem </a:t>
            </a:r>
            <a:r>
              <a:rPr lang="de-DE" altLang="de-DE" sz="1600" b="1" u="sng" dirty="0"/>
              <a:t>Betriebsrisiko</a:t>
            </a:r>
            <a:r>
              <a:rPr lang="de-DE" altLang="de-DE" sz="1600" b="1" dirty="0"/>
              <a:t> zuzuordnen ist </a:t>
            </a:r>
            <a:r>
              <a:rPr lang="de-DE" altLang="de-DE" sz="1600" b="1" i="1" dirty="0"/>
              <a:t>(z.B. bisher Zeitarbeit) </a:t>
            </a:r>
          </a:p>
          <a:p>
            <a:pPr marL="85725" indent="0" defTabSz="855663">
              <a:buNone/>
            </a:pPr>
            <a:endParaRPr lang="de-DE" altLang="de-DE" sz="1600" b="1" i="1" dirty="0" smtClean="0"/>
          </a:p>
          <a:p>
            <a:pPr marL="446088" indent="-360363" defTabSz="855663">
              <a:buFont typeface="Wingdings" panose="05000000000000000000" pitchFamily="2" charset="2"/>
              <a:buChar char="Ø"/>
            </a:pPr>
            <a:r>
              <a:rPr lang="de-DE" altLang="de-DE" sz="1600" b="1" i="1" dirty="0" smtClean="0"/>
              <a:t>Neu: </a:t>
            </a:r>
            <a:r>
              <a:rPr lang="de-DE" altLang="de-DE" sz="1600" b="1" i="1" dirty="0" err="1" smtClean="0"/>
              <a:t>Kug</a:t>
            </a:r>
            <a:r>
              <a:rPr lang="de-DE" altLang="de-DE" sz="1600" b="1" i="1" dirty="0" smtClean="0"/>
              <a:t> kann bis 31.12.2020 auch für Leiharbeitnehmerinnen und Leiharbeitnehmer gewährt werden (Gesetzesentwurf-VO)</a:t>
            </a:r>
            <a:endParaRPr lang="de-DE" sz="1600" dirty="0" smtClean="0"/>
          </a:p>
          <a:p>
            <a:pPr marL="446088" indent="-360363" defTabSz="855663">
              <a:buFont typeface="Wingdings" panose="05000000000000000000" pitchFamily="2" charset="2"/>
              <a:buChar char="Ø"/>
            </a:pPr>
            <a:endParaRPr lang="de-DE" altLang="de-DE" sz="1600" b="1" i="1" dirty="0" smtClean="0"/>
          </a:p>
          <a:p>
            <a:pPr marL="747500" indent="-354013" defTabSz="855663">
              <a:buFont typeface="Wingdings" panose="05000000000000000000" pitchFamily="2" charset="2"/>
              <a:buChar char="Ø"/>
            </a:pPr>
            <a:endParaRPr lang="de-DE" altLang="de-DE" sz="1900" b="1" dirty="0" smtClean="0"/>
          </a:p>
          <a:p>
            <a:pPr marL="0" lvl="1" indent="0" defTabSz="855663">
              <a:buNone/>
            </a:pPr>
            <a:endParaRPr lang="de-DE" altLang="de-DE" sz="1600" b="1" i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80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Vermeidbarer </a:t>
            </a:r>
            <a:r>
              <a:rPr lang="de-DE" altLang="de-DE" dirty="0" smtClean="0"/>
              <a:t>Arbeitsausfall </a:t>
            </a:r>
            <a:r>
              <a:rPr lang="de-DE" altLang="de-DE" dirty="0"/>
              <a:t>(</a:t>
            </a:r>
            <a:r>
              <a:rPr lang="de-DE" altLang="de-DE" dirty="0" err="1"/>
              <a:t>Kug</a:t>
            </a:r>
            <a:r>
              <a:rPr lang="de-DE" altLang="de-DE" dirty="0"/>
              <a:t>-Ausschluss</a:t>
            </a:r>
            <a:r>
              <a:rPr lang="de-DE" altLang="de-DE" dirty="0" smtClean="0"/>
              <a:t>)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432456" y="1054800"/>
            <a:ext cx="8229600" cy="3394800"/>
          </a:xfrm>
        </p:spPr>
        <p:txBody>
          <a:bodyPr/>
          <a:lstStyle/>
          <a:p>
            <a:pPr marL="0" indent="0" defTabSz="855663">
              <a:buNone/>
            </a:pPr>
            <a:r>
              <a:rPr lang="de-DE" altLang="de-DE" sz="1600" b="1" dirty="0" smtClean="0"/>
              <a:t>Als wirtschaftlich </a:t>
            </a:r>
            <a:r>
              <a:rPr lang="de-DE" altLang="de-DE" sz="1600" b="1" dirty="0"/>
              <a:t>zumutbare </a:t>
            </a:r>
            <a:r>
              <a:rPr lang="de-DE" altLang="de-DE" sz="1600" b="1" dirty="0" smtClean="0"/>
              <a:t>Gegenmaßnahmen gelten </a:t>
            </a:r>
            <a:r>
              <a:rPr lang="de-DE" altLang="de-DE" sz="1600" b="1" dirty="0"/>
              <a:t>u. a. </a:t>
            </a:r>
            <a:r>
              <a:rPr lang="de-DE" altLang="de-DE" sz="1600" b="1" dirty="0" smtClean="0"/>
              <a:t>: </a:t>
            </a:r>
          </a:p>
          <a:p>
            <a:pPr defTabSz="855663">
              <a:buFont typeface="Wingdings" panose="05000000000000000000" pitchFamily="2" charset="2"/>
              <a:buChar char="Ø"/>
            </a:pPr>
            <a:r>
              <a:rPr lang="de-DE" altLang="de-DE" sz="1600" b="1" dirty="0" smtClean="0"/>
              <a:t>Abbau </a:t>
            </a:r>
            <a:r>
              <a:rPr lang="de-DE" altLang="de-DE" sz="1600" b="1" dirty="0"/>
              <a:t>von Arbeitszeitguthaben / </a:t>
            </a:r>
            <a:r>
              <a:rPr lang="de-DE" altLang="de-DE" sz="1600" b="1" dirty="0" smtClean="0"/>
              <a:t>Urlaub</a:t>
            </a:r>
          </a:p>
          <a:p>
            <a:pPr defTabSz="855663">
              <a:buFont typeface="Wingdings" panose="05000000000000000000" pitchFamily="2" charset="2"/>
              <a:buChar char="Ø"/>
            </a:pPr>
            <a:r>
              <a:rPr lang="de-DE" altLang="de-DE" sz="1600" b="1" dirty="0" smtClean="0"/>
              <a:t>Nutzung </a:t>
            </a:r>
            <a:r>
              <a:rPr lang="de-DE" altLang="de-DE" sz="1600" b="1" dirty="0"/>
              <a:t>vereinbarter </a:t>
            </a:r>
            <a:r>
              <a:rPr lang="de-DE" altLang="de-DE" sz="1600" b="1" dirty="0" smtClean="0"/>
              <a:t>Arbeitszeitschwankungen</a:t>
            </a:r>
          </a:p>
          <a:p>
            <a:pPr defTabSz="855663">
              <a:buFont typeface="Wingdings" panose="05000000000000000000" pitchFamily="2" charset="2"/>
              <a:buChar char="Ø"/>
            </a:pPr>
            <a:r>
              <a:rPr lang="de-DE" altLang="de-DE" sz="1600" b="1" dirty="0" smtClean="0"/>
              <a:t>Umsetzung </a:t>
            </a:r>
            <a:r>
              <a:rPr lang="de-DE" altLang="de-DE" sz="1600" b="1" dirty="0"/>
              <a:t>von </a:t>
            </a:r>
            <a:r>
              <a:rPr lang="de-DE" altLang="de-DE" sz="1600" b="1" dirty="0" smtClean="0"/>
              <a:t>Arbeitnehmern</a:t>
            </a:r>
          </a:p>
          <a:p>
            <a:pPr defTabSz="855663">
              <a:buFont typeface="Wingdings" panose="05000000000000000000" pitchFamily="2" charset="2"/>
              <a:buChar char="Ø"/>
            </a:pPr>
            <a:r>
              <a:rPr lang="de-DE" altLang="de-DE" sz="1600" b="1" dirty="0" smtClean="0"/>
              <a:t>Aufräum-</a:t>
            </a:r>
            <a:r>
              <a:rPr lang="de-DE" altLang="de-DE" sz="1600" b="1" dirty="0"/>
              <a:t>, Instandsetzungsarbeiten </a:t>
            </a:r>
            <a:endParaRPr lang="de-DE" altLang="de-DE" sz="1600" b="1" dirty="0" smtClean="0"/>
          </a:p>
          <a:p>
            <a:pPr defTabSz="855663">
              <a:buFont typeface="Wingdings" panose="05000000000000000000" pitchFamily="2" charset="2"/>
              <a:buChar char="Ø"/>
            </a:pPr>
            <a:r>
              <a:rPr lang="de-DE" altLang="de-DE" sz="1600" b="1" dirty="0" smtClean="0"/>
              <a:t>Arbeit </a:t>
            </a:r>
            <a:r>
              <a:rPr lang="de-DE" altLang="de-DE" sz="1600" b="1" dirty="0"/>
              <a:t>auf </a:t>
            </a:r>
            <a:r>
              <a:rPr lang="de-DE" altLang="de-DE" sz="1600" b="1" dirty="0" smtClean="0"/>
              <a:t>Lager</a:t>
            </a:r>
          </a:p>
          <a:p>
            <a:pPr defTabSz="855663">
              <a:buFont typeface="Wingdings" panose="05000000000000000000" pitchFamily="2" charset="2"/>
              <a:buChar char="Ø"/>
            </a:pPr>
            <a:r>
              <a:rPr lang="de-DE" altLang="de-DE" sz="1600" b="1" i="1" dirty="0" smtClean="0"/>
              <a:t>Neu</a:t>
            </a:r>
            <a:r>
              <a:rPr lang="de-DE" altLang="de-DE" sz="1600" b="1" i="1" dirty="0"/>
              <a:t>: Auf den Aufbau negativer Arbeitszeitsalden (Minusstunden) wird vorübergehend verzichtet. (Gesetzesentwurf-VO)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01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Mindesterfordernis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388800" y="1001250"/>
            <a:ext cx="8287200" cy="4142250"/>
          </a:xfrm>
        </p:spPr>
        <p:txBody>
          <a:bodyPr/>
          <a:lstStyle/>
          <a:p>
            <a:pPr marL="360363" indent="-360363" defTabSz="855663">
              <a:buFont typeface="Wingdings" panose="05000000000000000000" pitchFamily="2" charset="2"/>
              <a:buChar char="Ø"/>
            </a:pPr>
            <a:r>
              <a:rPr lang="de-DE" sz="1500" b="1" dirty="0" smtClean="0"/>
              <a:t>Das Mindesterfordernis ist erfüllt, wenn im </a:t>
            </a:r>
            <a:r>
              <a:rPr lang="de-DE" sz="1500" b="1" dirty="0"/>
              <a:t>jeweiligen Kalendermonat Entgeltausfall von mehr als 10% des monatlichen Bruttoentgeltes für </a:t>
            </a:r>
            <a:r>
              <a:rPr lang="de-DE" sz="1500" b="1" u="sng" dirty="0"/>
              <a:t>mindestens 10 % </a:t>
            </a:r>
            <a:r>
              <a:rPr lang="de-DE" sz="1500" b="1" dirty="0"/>
              <a:t>der im Betrieb Beschäftigten </a:t>
            </a:r>
            <a:r>
              <a:rPr lang="de-DE" sz="1500" b="1" dirty="0" smtClean="0"/>
              <a:t>(Neu</a:t>
            </a:r>
            <a:r>
              <a:rPr lang="de-DE" sz="1500" b="1" dirty="0"/>
              <a:t>: Gesetzesentwurf-VO</a:t>
            </a:r>
            <a:r>
              <a:rPr lang="de-DE" sz="1500" b="1" dirty="0" smtClean="0"/>
              <a:t>)</a:t>
            </a:r>
          </a:p>
          <a:p>
            <a:pPr marL="0" lvl="0" indent="0">
              <a:buNone/>
            </a:pPr>
            <a:r>
              <a:rPr lang="de-DE" sz="1500" b="1" u="sng" dirty="0">
                <a:solidFill>
                  <a:srgbClr val="000000"/>
                </a:solidFill>
                <a:ea typeface="Calibri" panose="020F0502020204030204" pitchFamily="34" charset="0"/>
              </a:rPr>
              <a:t>Entgeltausfall</a:t>
            </a:r>
            <a:endParaRPr lang="de-DE" sz="15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1500" b="1" dirty="0">
                <a:solidFill>
                  <a:srgbClr val="000000"/>
                </a:solidFill>
                <a:ea typeface="Calibri" panose="020F0502020204030204" pitchFamily="34" charset="0"/>
              </a:rPr>
              <a:t>Mit dem Arbeitsausfall muss zwingend auch ein Entgeltausfall verbunden sein. Der Entgeltausfall entspricht der Differenz zwischen dem Soll-Entgelt (fiktive Arbeitszeit ohne Kurzarbeit) und dem Ist-Entgelt (verkürzte Arbeitszeit) nach § 106 Abs. 1 Satz 3 SGB III. </a:t>
            </a:r>
            <a:endParaRPr lang="de-DE" sz="15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1500" b="1" dirty="0">
                <a:solidFill>
                  <a:srgbClr val="000000"/>
                </a:solidFill>
                <a:ea typeface="Calibri" panose="020F0502020204030204" pitchFamily="34" charset="0"/>
              </a:rPr>
              <a:t>Zu prüfen ist daher, ob und inwieweit Entgeltansprüche bestehen (z.B. Mutterschutzgesetz, tarifvertragliche Vorschriften, Betriebsvereinbarungen oder Einzelarbeitsverträge - siehe auch arbeitsrechtliche Voraussetzungen für die Einführung von Kurzarbeit). </a:t>
            </a:r>
            <a:endParaRPr lang="de-DE" sz="15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1500" b="1" dirty="0">
                <a:solidFill>
                  <a:srgbClr val="000000"/>
                </a:solidFill>
                <a:ea typeface="Calibri" panose="020F0502020204030204" pitchFamily="34" charset="0"/>
              </a:rPr>
              <a:t>Werden trotz des eingetretenen Arbeitsausfalls Entgeltansprüche geschuldet oder basiert der Entgeltausfall auf anderen als den in § 96 Abs. 1 Nr. 1 genannten Gründen, kann KUG nicht gewährt werden. </a:t>
            </a:r>
            <a:endParaRPr lang="de-DE" sz="15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0363" indent="-360363" defTabSz="855663">
              <a:buFont typeface="Wingdings" panose="05000000000000000000" pitchFamily="2" charset="2"/>
              <a:buChar char="Ø"/>
            </a:pPr>
            <a:endParaRPr lang="de-DE" sz="1500" b="1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Betriebliche Voraussetzungen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446856" y="1001250"/>
            <a:ext cx="8229600" cy="3394800"/>
          </a:xfrm>
        </p:spPr>
        <p:txBody>
          <a:bodyPr/>
          <a:lstStyle/>
          <a:p>
            <a:pPr marL="360363" indent="-360363" defTabSz="855663">
              <a:buFont typeface="Wingdings" panose="05000000000000000000" pitchFamily="2" charset="2"/>
              <a:buChar char="Ø"/>
            </a:pPr>
            <a:r>
              <a:rPr lang="de-DE" altLang="de-DE" sz="1600" b="1" dirty="0"/>
              <a:t>Beschäftigung mindestens eines Arbeitnehmers</a:t>
            </a:r>
            <a:r>
              <a:rPr lang="de-DE" altLang="de-DE" sz="1600" dirty="0"/>
              <a:t> </a:t>
            </a:r>
            <a:br>
              <a:rPr lang="de-DE" altLang="de-DE" sz="1600" dirty="0"/>
            </a:br>
            <a:endParaRPr lang="de-DE" altLang="de-DE" sz="1600" dirty="0"/>
          </a:p>
          <a:p>
            <a:pPr marL="360363" indent="-360363" defTabSz="855663">
              <a:buFont typeface="Wingdings" panose="05000000000000000000" pitchFamily="2" charset="2"/>
              <a:buChar char="Ø"/>
            </a:pPr>
            <a:r>
              <a:rPr lang="de-DE" altLang="de-DE" sz="1600" b="1" dirty="0"/>
              <a:t>Betrieb oder Betriebsabteilung</a:t>
            </a:r>
            <a:br>
              <a:rPr lang="de-DE" altLang="de-DE" sz="1600" b="1" dirty="0"/>
            </a:br>
            <a:r>
              <a:rPr lang="de-DE" altLang="de-DE" sz="1600" b="1" dirty="0"/>
              <a:t> </a:t>
            </a:r>
          </a:p>
          <a:p>
            <a:pPr marL="360363" indent="-360363" defTabSz="855663">
              <a:buFont typeface="Wingdings" panose="05000000000000000000" pitchFamily="2" charset="2"/>
              <a:buChar char="Ø"/>
            </a:pPr>
            <a:r>
              <a:rPr lang="de-DE" altLang="de-DE" sz="1600" b="1" dirty="0"/>
              <a:t>Merkmale für Betriebsabteilung:</a:t>
            </a:r>
          </a:p>
          <a:p>
            <a:pPr marL="792000" lvl="2" indent="0" defTabSz="855663">
              <a:spcBef>
                <a:spcPts val="700"/>
              </a:spcBef>
            </a:pPr>
            <a:r>
              <a:rPr lang="de-DE" altLang="de-DE" sz="1600" dirty="0"/>
              <a:t> </a:t>
            </a:r>
            <a:r>
              <a:rPr lang="de-DE" altLang="de-DE" sz="1600" b="1" dirty="0"/>
              <a:t>eigene Leitung</a:t>
            </a:r>
          </a:p>
          <a:p>
            <a:pPr marL="792000" lvl="2" indent="0" defTabSz="855663">
              <a:spcBef>
                <a:spcPts val="700"/>
              </a:spcBef>
            </a:pPr>
            <a:r>
              <a:rPr lang="de-DE" altLang="de-DE" sz="1600" b="1" dirty="0"/>
              <a:t> eigener arbeitstechnischer Zweck / Hilfszweck</a:t>
            </a:r>
          </a:p>
          <a:p>
            <a:pPr marL="792000" lvl="2" indent="0" defTabSz="855663">
              <a:spcBef>
                <a:spcPts val="700"/>
              </a:spcBef>
            </a:pPr>
            <a:r>
              <a:rPr lang="de-DE" altLang="de-DE" sz="1600" b="1" dirty="0"/>
              <a:t> geschlossene Arbeitsgruppe</a:t>
            </a:r>
          </a:p>
          <a:p>
            <a:pPr marL="792000" lvl="2" indent="0" defTabSz="855663">
              <a:spcBef>
                <a:spcPts val="700"/>
              </a:spcBef>
            </a:pPr>
            <a:r>
              <a:rPr lang="de-DE" altLang="de-DE" sz="1600" b="1" dirty="0"/>
              <a:t> eigene Arbeitsmittel</a:t>
            </a:r>
          </a:p>
          <a:p>
            <a:pPr marL="792000" lvl="2" indent="0" defTabSz="855663">
              <a:spcBef>
                <a:spcPts val="700"/>
              </a:spcBef>
            </a:pPr>
            <a:r>
              <a:rPr lang="de-DE" altLang="de-DE" sz="1600" b="1" dirty="0"/>
              <a:t> räumliche Trennung vom übrigen Betrieb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13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Persönliche Voraussetzungen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446856" y="1001250"/>
            <a:ext cx="8279544" cy="3750750"/>
          </a:xfrm>
        </p:spPr>
        <p:txBody>
          <a:bodyPr/>
          <a:lstStyle/>
          <a:p>
            <a:pPr indent="-360363" defTabSz="855663">
              <a:buFont typeface="Wingdings" panose="05000000000000000000" pitchFamily="2" charset="2"/>
              <a:buChar char="Ø"/>
            </a:pPr>
            <a:r>
              <a:rPr lang="de-DE" altLang="de-DE" sz="1600" b="1" dirty="0"/>
              <a:t>Fortsetzung einer versicherungspflichtigen </a:t>
            </a:r>
            <a:r>
              <a:rPr lang="de-DE" altLang="de-DE" sz="1600" b="1" dirty="0" smtClean="0"/>
              <a:t>Beschäftigung</a:t>
            </a:r>
            <a:endParaRPr lang="de-DE" altLang="de-DE" sz="1600" b="1" dirty="0"/>
          </a:p>
          <a:p>
            <a:pPr indent="-360363" defTabSz="855663">
              <a:buFont typeface="Wingdings" panose="05000000000000000000" pitchFamily="2" charset="2"/>
              <a:buChar char="Ø"/>
            </a:pPr>
            <a:r>
              <a:rPr lang="de-DE" altLang="de-DE" sz="1600" b="1" dirty="0"/>
              <a:t>Aufnahme einer versicherungspflichtigen Beschäftigung nur </a:t>
            </a:r>
            <a:r>
              <a:rPr lang="de-DE" altLang="de-DE" sz="1600" b="1" dirty="0" smtClean="0"/>
              <a:t>aus </a:t>
            </a:r>
            <a:r>
              <a:rPr lang="de-DE" altLang="de-DE" sz="1600" b="1" dirty="0"/>
              <a:t>zwingenden Gründen oder im Anschluss an Ausbildung </a:t>
            </a:r>
            <a:r>
              <a:rPr lang="de-DE" altLang="de-DE" sz="1600" b="1" dirty="0" smtClean="0"/>
              <a:t>/ Studium möglich</a:t>
            </a:r>
            <a:endParaRPr lang="de-DE" altLang="de-DE" sz="1600" b="1" dirty="0"/>
          </a:p>
          <a:p>
            <a:pPr indent="-360363" defTabSz="855663">
              <a:buFont typeface="Wingdings" panose="05000000000000000000" pitchFamily="2" charset="2"/>
              <a:buChar char="Ø"/>
            </a:pPr>
            <a:r>
              <a:rPr lang="de-DE" altLang="de-DE" sz="1600" b="1" dirty="0"/>
              <a:t>Arbeitsverhältnis nicht gekündigt bzw. durch </a:t>
            </a:r>
            <a:r>
              <a:rPr lang="de-DE" altLang="de-DE" sz="1600" b="1" dirty="0" smtClean="0"/>
              <a:t>Aufhebungsvertrag aufgelöst</a:t>
            </a:r>
            <a:endParaRPr lang="de-DE" altLang="de-DE" sz="1600" b="1" dirty="0"/>
          </a:p>
          <a:p>
            <a:pPr indent="-360363" defTabSz="855663">
              <a:buFont typeface="Wingdings" panose="05000000000000000000" pitchFamily="2" charset="2"/>
              <a:buChar char="Ø"/>
            </a:pPr>
            <a:r>
              <a:rPr lang="de-DE" altLang="de-DE" sz="1600" b="1" dirty="0"/>
              <a:t>nicht </a:t>
            </a:r>
            <a:r>
              <a:rPr lang="de-DE" altLang="de-DE" sz="1600" b="1" u="sng" dirty="0"/>
              <a:t>vom </a:t>
            </a:r>
            <a:r>
              <a:rPr lang="de-DE" altLang="de-DE" sz="1600" b="1" u="sng" dirty="0" err="1"/>
              <a:t>Kug</a:t>
            </a:r>
            <a:r>
              <a:rPr lang="de-DE" altLang="de-DE" sz="1600" b="1" u="sng" dirty="0"/>
              <a:t>-Bezug ausgeschlossen </a:t>
            </a:r>
          </a:p>
          <a:p>
            <a:pPr marL="212037" lvl="1" indent="0" defTabSz="855663">
              <a:buNone/>
            </a:pPr>
            <a:r>
              <a:rPr lang="de-DE" altLang="de-DE" sz="1100" dirty="0"/>
              <a:t> </a:t>
            </a:r>
            <a:r>
              <a:rPr lang="de-DE" altLang="de-DE" sz="1100" dirty="0" smtClean="0"/>
              <a:t>   </a:t>
            </a:r>
            <a:r>
              <a:rPr lang="de-DE" altLang="de-DE" sz="1000" dirty="0" err="1" smtClean="0"/>
              <a:t>Kug</a:t>
            </a:r>
            <a:r>
              <a:rPr lang="de-DE" altLang="de-DE" sz="1000" dirty="0" smtClean="0"/>
              <a:t> </a:t>
            </a:r>
            <a:r>
              <a:rPr lang="de-DE" altLang="de-DE" sz="1000" dirty="0"/>
              <a:t>wird nicht gewährt an Arbeitnehmer/-innen, die </a:t>
            </a:r>
          </a:p>
          <a:p>
            <a:pPr marL="883204" lvl="3" indent="-171450" defTabSz="855663"/>
            <a:r>
              <a:rPr lang="de-DE" altLang="de-DE" sz="1000" dirty="0"/>
              <a:t>nicht arbeitslosenversicherungspflichtig beschäftigt sind, z. B. Arbeitnehmer/-innen, die das für die Regelaltersrente im Sinne der gesetzlichen Rentenversicherung erforderliche Lebensjahr vollendet haben, und zwar ab Beginn des folgenden Monats; </a:t>
            </a:r>
          </a:p>
          <a:p>
            <a:pPr marL="883204" lvl="3" indent="-171450" defTabSz="855663"/>
            <a:r>
              <a:rPr lang="de-DE" altLang="de-DE" sz="1000" dirty="0"/>
              <a:t>während der Zeit, für die ihnen eine Rente wegen voller Erwerbsminderung oder eine vergleichbare Leistung eines ausländischen Leistungsträgers zuerkannt ist; </a:t>
            </a:r>
          </a:p>
          <a:p>
            <a:pPr marL="883204" lvl="3" indent="-171450" defTabSz="855663"/>
            <a:r>
              <a:rPr lang="de-DE" altLang="de-DE" sz="1000" dirty="0"/>
              <a:t>die in einer geringfügigen Beschäftigung im Sinne des § 8 SGB IV stehen; </a:t>
            </a:r>
          </a:p>
          <a:p>
            <a:pPr marL="883204" lvl="3" indent="-171450" defTabSz="855663"/>
            <a:r>
              <a:rPr lang="de-DE" altLang="de-DE" sz="1000" dirty="0"/>
              <a:t>die eine unständige Beschäftigung berufsmäßig ausüben. </a:t>
            </a:r>
          </a:p>
          <a:p>
            <a:pPr marL="883204" lvl="3" indent="-171450" defTabSz="855663"/>
            <a:r>
              <a:rPr lang="de-DE" altLang="de-DE" sz="1000" dirty="0"/>
              <a:t>während der Zeit, in der sie Krankengeld beziehen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/>
              <a:t>Kug</a:t>
            </a:r>
            <a:r>
              <a:rPr lang="de-DE" altLang="de-DE" dirty="0"/>
              <a:t> - Anzeige (Verfahren)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432456" y="1001250"/>
            <a:ext cx="8229600" cy="3394800"/>
          </a:xfrm>
        </p:spPr>
        <p:txBody>
          <a:bodyPr/>
          <a:lstStyle/>
          <a:p>
            <a:pPr marL="88900" lvl="0" indent="-88900" defTabSz="855663">
              <a:spcBef>
                <a:spcPts val="0"/>
              </a:spcBef>
              <a:buClr>
                <a:srgbClr val="FF0000"/>
              </a:buClr>
              <a:buSzTx/>
              <a:buNone/>
            </a:pPr>
            <a:r>
              <a:rPr lang="de-DE" altLang="de-DE" sz="1600" b="1" dirty="0">
                <a:solidFill>
                  <a:prstClr val="black"/>
                </a:solidFill>
                <a:latin typeface="Arial"/>
                <a:cs typeface="Arial"/>
              </a:rPr>
              <a:t>Anzeige über Arbeitsausfall </a:t>
            </a:r>
            <a:br>
              <a:rPr lang="de-DE" altLang="de-DE" sz="1600" b="1" dirty="0">
                <a:solidFill>
                  <a:prstClr val="black"/>
                </a:solidFill>
                <a:latin typeface="Arial"/>
                <a:cs typeface="Arial"/>
              </a:rPr>
            </a:br>
            <a:endParaRPr lang="de-DE" altLang="de-DE" sz="1600" b="1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451625" indent="-342900" defTabSz="855663">
              <a:spcBef>
                <a:spcPts val="1200"/>
              </a:spcBef>
              <a:buClr>
                <a:srgbClr val="CD0920"/>
              </a:buClr>
              <a:buFont typeface="Wingdings" panose="05000000000000000000" pitchFamily="2" charset="2"/>
              <a:buChar char="Ø"/>
            </a:pPr>
            <a:r>
              <a:rPr lang="de-DE" altLang="de-DE" sz="1600" b="1" dirty="0" smtClean="0">
                <a:latin typeface="Arial"/>
                <a:cs typeface="Arial"/>
              </a:rPr>
              <a:t>Nutzung</a:t>
            </a:r>
            <a:r>
              <a:rPr lang="de-DE" altLang="de-DE" sz="1600" b="1" i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de-DE" altLang="de-DE" sz="1600" b="1" i="1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  <a:hlinkClick r:id="rId2"/>
              </a:rPr>
              <a:t>eServices</a:t>
            </a:r>
            <a:endParaRPr lang="de-DE" altLang="de-DE" sz="1600" b="1" i="1" dirty="0" smtClean="0">
              <a:solidFill>
                <a:prstClr val="black">
                  <a:lumMod val="50000"/>
                  <a:lumOff val="50000"/>
                </a:prstClr>
              </a:solidFill>
              <a:latin typeface="Arial"/>
              <a:cs typeface="Arial"/>
            </a:endParaRPr>
          </a:p>
          <a:p>
            <a:pPr marL="451625" indent="-342900" defTabSz="855663">
              <a:spcBef>
                <a:spcPts val="1200"/>
              </a:spcBef>
              <a:buClr>
                <a:srgbClr val="CD0920"/>
              </a:buClr>
              <a:buFont typeface="Wingdings" panose="05000000000000000000" pitchFamily="2" charset="2"/>
              <a:buChar char="Ø"/>
            </a:pPr>
            <a:r>
              <a:rPr lang="de-DE" altLang="de-DE" sz="1600" b="1" dirty="0" smtClean="0">
                <a:solidFill>
                  <a:prstClr val="black"/>
                </a:solidFill>
                <a:latin typeface="Arial"/>
                <a:cs typeface="Arial"/>
              </a:rPr>
              <a:t>Schriftform</a:t>
            </a:r>
            <a:endParaRPr lang="de-DE" altLang="de-DE" sz="16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451625" indent="-342900" defTabSz="855663">
              <a:spcBef>
                <a:spcPts val="1200"/>
              </a:spcBef>
              <a:buClr>
                <a:srgbClr val="CD0920"/>
              </a:buClr>
              <a:buFont typeface="Wingdings" panose="05000000000000000000" pitchFamily="2" charset="2"/>
              <a:buChar char="Ø"/>
            </a:pPr>
            <a:r>
              <a:rPr lang="de-DE" altLang="de-DE" sz="1600" b="1" dirty="0">
                <a:solidFill>
                  <a:prstClr val="black"/>
                </a:solidFill>
                <a:latin typeface="Arial"/>
                <a:cs typeface="Arial"/>
              </a:rPr>
              <a:t>zuständig: Operativer Service der  Agentur für Arbeit am Betriebssitz</a:t>
            </a:r>
          </a:p>
          <a:p>
            <a:pPr marL="451625" indent="-342900" defTabSz="855663">
              <a:spcBef>
                <a:spcPts val="1200"/>
              </a:spcBef>
              <a:buClr>
                <a:srgbClr val="CD0920"/>
              </a:buClr>
              <a:buFont typeface="Wingdings" panose="05000000000000000000" pitchFamily="2" charset="2"/>
              <a:buChar char="Ø"/>
            </a:pPr>
            <a:r>
              <a:rPr lang="de-DE" altLang="de-DE" sz="1600" b="1" dirty="0">
                <a:solidFill>
                  <a:prstClr val="black"/>
                </a:solidFill>
                <a:latin typeface="Arial"/>
                <a:cs typeface="Arial"/>
              </a:rPr>
              <a:t>Eingang spätestens am Letzten des Monats, in dem die Kurzarbeit beginnt</a:t>
            </a:r>
          </a:p>
          <a:p>
            <a:pPr marL="451625" indent="-342900" defTabSz="855663">
              <a:spcBef>
                <a:spcPts val="1200"/>
              </a:spcBef>
              <a:buClr>
                <a:srgbClr val="CD0920"/>
              </a:buClr>
              <a:buFont typeface="Wingdings" panose="05000000000000000000" pitchFamily="2" charset="2"/>
              <a:buChar char="Ø"/>
            </a:pPr>
            <a:r>
              <a:rPr lang="de-DE" altLang="de-DE" sz="1600" b="1" dirty="0">
                <a:solidFill>
                  <a:prstClr val="black"/>
                </a:solidFill>
                <a:latin typeface="Arial"/>
                <a:cs typeface="Arial"/>
              </a:rPr>
              <a:t>Glaubhaftmachung des erheblichen Arbeitsausfalls und der betrieblichen Voraussetzungen</a:t>
            </a:r>
          </a:p>
          <a:p>
            <a:pPr marL="451625" indent="-342900" defTabSz="855663">
              <a:spcBef>
                <a:spcPts val="1200"/>
              </a:spcBef>
              <a:buClr>
                <a:srgbClr val="CD0920"/>
              </a:buClr>
              <a:buFont typeface="Wingdings" panose="05000000000000000000" pitchFamily="2" charset="2"/>
              <a:buChar char="Ø"/>
            </a:pPr>
            <a:r>
              <a:rPr lang="de-DE" altLang="de-DE" sz="1600" b="1" dirty="0">
                <a:solidFill>
                  <a:prstClr val="black"/>
                </a:solidFill>
                <a:latin typeface="Arial"/>
                <a:cs typeface="Arial"/>
              </a:rPr>
              <a:t>auch durch die Betriebsvertretung möglich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6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Bezugsfrist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446856" y="1001250"/>
            <a:ext cx="8229600" cy="339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b="1" dirty="0" smtClean="0"/>
              <a:t>Regelbezugsfrist</a:t>
            </a:r>
            <a:r>
              <a:rPr lang="de-DE" b="1" dirty="0"/>
              <a:t>:  </a:t>
            </a:r>
            <a:r>
              <a:rPr lang="de-DE" b="1" dirty="0" smtClean="0"/>
              <a:t>aktuell 12 </a:t>
            </a:r>
            <a:r>
              <a:rPr lang="de-DE" b="1" dirty="0"/>
              <a:t>Monate (§ 104 SGB III)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5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Höhe; Entgeltdifferenz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1538123" y="1098550"/>
            <a:ext cx="5931230" cy="339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62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solidFill>
                  <a:schemeClr val="tx1"/>
                </a:solidFill>
              </a:rPr>
              <a:t>Höhe; Sollentgelt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446856" y="1001250"/>
            <a:ext cx="8214744" cy="3858750"/>
          </a:xfrm>
        </p:spPr>
        <p:txBody>
          <a:bodyPr/>
          <a:lstStyle/>
          <a:p>
            <a:pPr marL="360363" indent="-360363" defTabSz="85566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altLang="de-DE" sz="1600" b="1" dirty="0"/>
              <a:t>beitragspflichtiges Bruttoarbeitsentgelt, das der  Arbeitnehmer </a:t>
            </a:r>
            <a:r>
              <a:rPr lang="de-DE" altLang="de-DE" sz="1600" b="1" dirty="0" smtClean="0"/>
              <a:t>ohne </a:t>
            </a:r>
            <a:r>
              <a:rPr lang="de-DE" altLang="de-DE" sz="1600" b="1" dirty="0"/>
              <a:t>Arbeitsausfall im Kalendermonat erzielt hätte</a:t>
            </a:r>
          </a:p>
          <a:p>
            <a:pPr marL="360363" indent="-360363" defTabSz="85566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altLang="de-DE" sz="1600" b="1" dirty="0" smtClean="0"/>
              <a:t>bei </a:t>
            </a:r>
            <a:r>
              <a:rPr lang="de-DE" altLang="de-DE" sz="1600" b="1" dirty="0"/>
              <a:t>vorübergehend </a:t>
            </a:r>
            <a:r>
              <a:rPr lang="de-DE" altLang="de-DE" sz="1600" b="1" dirty="0" smtClean="0"/>
              <a:t>kollektivrechtlicher Beschäftigungssicherungs-vereinbarung </a:t>
            </a:r>
            <a:r>
              <a:rPr lang="de-DE" altLang="de-DE" sz="1600" b="1" dirty="0"/>
              <a:t>mit abgesenkter Arbeitszeit gilt das vorher vereinbarte Niveau</a:t>
            </a:r>
          </a:p>
          <a:p>
            <a:pPr marL="360363" indent="-360363" defTabSz="855663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de-DE" altLang="de-DE" sz="1600" b="1" dirty="0"/>
              <a:t>Bestandteile u.a.</a:t>
            </a:r>
            <a:br>
              <a:rPr lang="de-DE" altLang="de-DE" sz="1600" b="1" dirty="0"/>
            </a:br>
            <a:r>
              <a:rPr lang="de-DE" altLang="de-DE" sz="1600" b="1" dirty="0"/>
              <a:t>   - Bruttoarbeitsentgelt</a:t>
            </a:r>
            <a:br>
              <a:rPr lang="de-DE" altLang="de-DE" sz="1600" b="1" dirty="0"/>
            </a:br>
            <a:r>
              <a:rPr lang="de-DE" altLang="de-DE" sz="1600" b="1" dirty="0"/>
              <a:t>   - vermögenswirksame Leistungen</a:t>
            </a:r>
            <a:br>
              <a:rPr lang="de-DE" altLang="de-DE" sz="1600" b="1" dirty="0"/>
            </a:br>
            <a:r>
              <a:rPr lang="de-DE" altLang="de-DE" sz="1600" b="1" dirty="0"/>
              <a:t>   - Anwesenheitsprämien</a:t>
            </a:r>
            <a:br>
              <a:rPr lang="de-DE" altLang="de-DE" sz="1600" b="1" dirty="0"/>
            </a:br>
            <a:r>
              <a:rPr lang="de-DE" altLang="de-DE" sz="1600" b="1" dirty="0"/>
              <a:t>   - Leistungs- und Erschwerniszulagen</a:t>
            </a:r>
            <a:br>
              <a:rPr lang="de-DE" altLang="de-DE" sz="1600" b="1" dirty="0"/>
            </a:br>
            <a:r>
              <a:rPr lang="de-DE" altLang="de-DE" sz="1600" b="1" dirty="0"/>
              <a:t>   - weitere steuer- und versicherungspflichtige </a:t>
            </a:r>
            <a:r>
              <a:rPr lang="de-DE" altLang="de-DE" sz="1600" b="1" dirty="0" smtClean="0"/>
              <a:t>Zulagen</a:t>
            </a:r>
            <a:endParaRPr lang="de-DE" altLang="de-DE" sz="1600" b="1" dirty="0"/>
          </a:p>
          <a:p>
            <a:pPr marL="0" indent="0" defTabSz="855663">
              <a:buNone/>
            </a:pPr>
            <a:r>
              <a:rPr lang="de-DE" altLang="de-DE" sz="1600" b="1" dirty="0" smtClean="0"/>
              <a:t>        </a:t>
            </a:r>
            <a:r>
              <a:rPr lang="de-DE" altLang="de-DE" sz="1600" b="1" dirty="0" smtClean="0">
                <a:solidFill>
                  <a:srgbClr val="FF0000"/>
                </a:solidFill>
              </a:rPr>
              <a:t>Aber</a:t>
            </a:r>
            <a:r>
              <a:rPr lang="de-DE" altLang="de-DE" sz="1600" b="1" dirty="0">
                <a:solidFill>
                  <a:srgbClr val="FF0000"/>
                </a:solidFill>
              </a:rPr>
              <a:t>:</a:t>
            </a:r>
            <a:r>
              <a:rPr lang="de-DE" altLang="de-DE" sz="1600" b="1" dirty="0"/>
              <a:t>   </a:t>
            </a:r>
            <a:r>
              <a:rPr lang="de-DE" altLang="de-DE" sz="1600" b="1" u="sng" dirty="0"/>
              <a:t>ohne</a:t>
            </a:r>
            <a:r>
              <a:rPr lang="de-DE" altLang="de-DE" sz="1600" b="1" dirty="0"/>
              <a:t> Entgelte für Mehrarbeit und ohne einmalig gezahltes                      </a:t>
            </a:r>
            <a:br>
              <a:rPr lang="de-DE" altLang="de-DE" sz="1600" b="1" dirty="0"/>
            </a:br>
            <a:r>
              <a:rPr lang="de-DE" altLang="de-DE" sz="1600" b="1" dirty="0"/>
              <a:t>        Entgelt  (Urlaubs- / Weihnachtsgeld)</a:t>
            </a:r>
            <a:endParaRPr lang="de-DE" altLang="de-DE" sz="16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13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solidFill>
                  <a:schemeClr val="tx1"/>
                </a:solidFill>
              </a:rPr>
              <a:t>Höhe; </a:t>
            </a:r>
            <a:r>
              <a:rPr lang="de-DE" altLang="de-DE" dirty="0" err="1">
                <a:solidFill>
                  <a:schemeClr val="tx1"/>
                </a:solidFill>
              </a:rPr>
              <a:t>Istentgelt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381600" y="1001250"/>
            <a:ext cx="8049600" cy="3707550"/>
          </a:xfrm>
        </p:spPr>
        <p:txBody>
          <a:bodyPr/>
          <a:lstStyle/>
          <a:p>
            <a:pPr marL="360000" indent="-360363" defTabSz="855663">
              <a:buFont typeface="Wingdings" panose="05000000000000000000" pitchFamily="2" charset="2"/>
              <a:buChar char="Ø"/>
              <a:defRPr/>
            </a:pPr>
            <a:r>
              <a:rPr lang="de-DE" sz="1500" b="1" dirty="0"/>
              <a:t>tatsächlich erzieltes Arbeitsentgelt im Kalendermonat</a:t>
            </a:r>
            <a:br>
              <a:rPr lang="de-DE" sz="1500" b="1" dirty="0"/>
            </a:br>
            <a:r>
              <a:rPr lang="de-DE" sz="1500" b="1" dirty="0"/>
              <a:t> </a:t>
            </a:r>
            <a:r>
              <a:rPr lang="de-DE" sz="1500" b="1" u="sng" dirty="0">
                <a:solidFill>
                  <a:srgbClr val="FF0000"/>
                </a:solidFill>
              </a:rPr>
              <a:t>einschließlich</a:t>
            </a:r>
          </a:p>
          <a:p>
            <a:pPr marL="1257300" lvl="2" indent="-184150" defTabSz="855663">
              <a:defRPr/>
            </a:pPr>
            <a:r>
              <a:rPr lang="de-DE" sz="1500" b="1" dirty="0"/>
              <a:t>Entgelte für Feiertage und Urlaub</a:t>
            </a:r>
          </a:p>
          <a:p>
            <a:pPr marL="1257300" lvl="2" indent="-184150" defTabSz="855663">
              <a:defRPr/>
            </a:pPr>
            <a:r>
              <a:rPr lang="de-DE" sz="1500" b="1" dirty="0"/>
              <a:t>Entgelte für Mehrarbeit</a:t>
            </a:r>
          </a:p>
          <a:p>
            <a:pPr marL="1257300" lvl="2" indent="-184150" defTabSz="855663">
              <a:defRPr/>
            </a:pPr>
            <a:r>
              <a:rPr lang="de-DE" sz="1500" b="1" dirty="0"/>
              <a:t>Einkommen aus während des </a:t>
            </a:r>
            <a:r>
              <a:rPr lang="de-DE" sz="1500" b="1" dirty="0" err="1"/>
              <a:t>Kug</a:t>
            </a:r>
            <a:r>
              <a:rPr lang="de-DE" sz="1500" b="1" dirty="0"/>
              <a:t>-Bezuges aufgenommener </a:t>
            </a:r>
            <a:r>
              <a:rPr lang="de-DE" sz="1500" b="1" dirty="0" smtClean="0"/>
              <a:t>Nebentätigkeiten</a:t>
            </a:r>
          </a:p>
          <a:p>
            <a:pPr marL="1073150" lvl="2" indent="0" defTabSz="855663">
              <a:buNone/>
              <a:defRPr/>
            </a:pPr>
            <a:r>
              <a:rPr lang="de-DE" sz="1500" b="1" dirty="0">
                <a:solidFill>
                  <a:srgbClr val="FF0000"/>
                </a:solidFill>
              </a:rPr>
              <a:t> </a:t>
            </a:r>
            <a:r>
              <a:rPr lang="de-DE" sz="1500" b="1" dirty="0" smtClean="0">
                <a:solidFill>
                  <a:srgbClr val="FF0000"/>
                </a:solidFill>
              </a:rPr>
              <a:t>  aber </a:t>
            </a:r>
            <a:r>
              <a:rPr lang="de-DE" sz="1500" b="1" u="sng" dirty="0">
                <a:solidFill>
                  <a:srgbClr val="FF0000"/>
                </a:solidFill>
              </a:rPr>
              <a:t>ohne</a:t>
            </a:r>
            <a:r>
              <a:rPr lang="de-DE" sz="1500" b="1" dirty="0">
                <a:solidFill>
                  <a:srgbClr val="FF0000"/>
                </a:solidFill>
              </a:rPr>
              <a:t>	</a:t>
            </a:r>
            <a:r>
              <a:rPr lang="de-DE" sz="1500" b="1" dirty="0">
                <a:solidFill>
                  <a:schemeClr val="accent1"/>
                </a:solidFill>
              </a:rPr>
              <a:t>	</a:t>
            </a:r>
          </a:p>
          <a:p>
            <a:pPr marL="1257300" lvl="2" indent="-184150" defTabSz="855663">
              <a:defRPr/>
            </a:pPr>
            <a:r>
              <a:rPr lang="de-DE" sz="1500" b="1" dirty="0"/>
              <a:t>einmalig gezahlte Arbeitsentgelte (z.B. Urlaubsgeld</a:t>
            </a:r>
            <a:r>
              <a:rPr lang="de-DE" sz="1500" b="1" dirty="0" smtClean="0"/>
              <a:t>)</a:t>
            </a:r>
            <a:endParaRPr lang="de-DE" sz="1500" b="1" dirty="0"/>
          </a:p>
          <a:p>
            <a:pPr marL="360363" indent="-360363" defTabSz="855663">
              <a:buFont typeface="Wingdings" panose="05000000000000000000" pitchFamily="2" charset="2"/>
              <a:buChar char="Ø"/>
              <a:defRPr/>
            </a:pPr>
            <a:r>
              <a:rPr lang="de-DE" sz="1500" b="1" dirty="0"/>
              <a:t>fiktive Erhöhung bei Entgeltausfall aus anderen als wirtschaftlichen Ursachen, z.B.</a:t>
            </a:r>
          </a:p>
          <a:p>
            <a:pPr marL="1257300" lvl="2" indent="-184150" defTabSz="855663">
              <a:defRPr/>
            </a:pPr>
            <a:r>
              <a:rPr lang="de-DE" sz="1500" b="1" dirty="0"/>
              <a:t> unbezahlte Arbeitszeiten </a:t>
            </a:r>
          </a:p>
          <a:p>
            <a:pPr marL="1257300" lvl="2" indent="-184150" defTabSz="855663">
              <a:defRPr/>
            </a:pPr>
            <a:r>
              <a:rPr lang="de-DE" sz="1500" b="1" dirty="0"/>
              <a:t> Krankengeld nach Wegfall des                          </a:t>
            </a:r>
          </a:p>
          <a:p>
            <a:pPr marL="1257300" lvl="2" indent="-184150" defTabSz="855663">
              <a:spcBef>
                <a:spcPts val="475"/>
              </a:spcBef>
              <a:buNone/>
              <a:defRPr/>
            </a:pPr>
            <a:r>
              <a:rPr lang="de-DE" sz="1500" b="1" dirty="0"/>
              <a:t>    Entgeltfortzahlungsanspruchs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7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Ziele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425256" y="1325250"/>
            <a:ext cx="8229600" cy="3268350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altLang="de-DE" b="1" dirty="0"/>
              <a:t>Präventive Arbeitsmarktpolitik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altLang="de-DE" b="1" dirty="0"/>
              <a:t>Vermeidung von Entlassungen eingearbeiteter Kräfte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altLang="de-DE" b="1" dirty="0"/>
              <a:t>Erhalt der Arbeitsplätze bei vorübergehendem Arbeitsausfall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altLang="de-DE" b="1" dirty="0"/>
              <a:t>Erhalt des funktionsfähigen Betriebes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altLang="de-DE" b="1" dirty="0"/>
              <a:t>Teilweiser Ersatz des Entgeltausfalls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altLang="de-DE" b="1" i="1" dirty="0"/>
              <a:t>Neu: Abmilderung/Reaktion auf Unwägbarkeiten und Auswirkungen von COVID-19 (Gesetzesentwurf-VO)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Höhe </a:t>
            </a:r>
            <a:r>
              <a:rPr lang="de-DE" altLang="de-DE" dirty="0" err="1"/>
              <a:t>Kug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388800" y="1001250"/>
            <a:ext cx="8272800" cy="3714750"/>
          </a:xfrm>
        </p:spPr>
        <p:txBody>
          <a:bodyPr/>
          <a:lstStyle/>
          <a:p>
            <a:pPr marL="0" lvl="0" indent="-360363" defTabSz="855663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de-DE" sz="1600" b="1" dirty="0">
                <a:solidFill>
                  <a:prstClr val="black"/>
                </a:solidFill>
                <a:latin typeface="Arial"/>
                <a:cs typeface="Arial"/>
              </a:rPr>
              <a:t>Teilweiser Ausgleich der Nettoentgeltdifferenz im Kalendermonat.</a:t>
            </a:r>
          </a:p>
          <a:p>
            <a:pPr marL="0" lvl="0" indent="-360363" defTabSz="855663">
              <a:spcBef>
                <a:spcPts val="0"/>
              </a:spcBef>
              <a:buClr>
                <a:srgbClr val="FF0000"/>
              </a:buClr>
              <a:buSzTx/>
              <a:buNone/>
              <a:defRPr/>
            </a:pPr>
            <a:endParaRPr lang="de-DE" sz="16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-360363" defTabSz="855663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de-DE" sz="1600" b="1" dirty="0">
                <a:solidFill>
                  <a:prstClr val="black"/>
                </a:solidFill>
                <a:latin typeface="Arial"/>
                <a:cs typeface="Arial"/>
              </a:rPr>
              <a:t>Davon:</a:t>
            </a:r>
          </a:p>
          <a:p>
            <a:pPr marL="0" lvl="0" indent="-360363" defTabSz="855663">
              <a:spcBef>
                <a:spcPts val="0"/>
              </a:spcBef>
              <a:buClr>
                <a:srgbClr val="FF0000"/>
              </a:buClr>
              <a:buSzTx/>
              <a:buNone/>
              <a:defRPr/>
            </a:pPr>
            <a:endParaRPr lang="de-DE" sz="16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6000" lvl="0" indent="-360363" defTabSz="855663">
              <a:spcBef>
                <a:spcPts val="0"/>
              </a:spcBef>
              <a:buClr>
                <a:srgbClr val="FF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de-DE" sz="1600" b="1" dirty="0">
                <a:solidFill>
                  <a:prstClr val="black"/>
                </a:solidFill>
                <a:latin typeface="Arial"/>
                <a:cs typeface="Arial"/>
              </a:rPr>
              <a:t>67 % für Arbeitnehmer, die mind. 0,5 </a:t>
            </a:r>
            <a:r>
              <a:rPr lang="de-DE" sz="1600" b="1" dirty="0" smtClean="0">
                <a:solidFill>
                  <a:prstClr val="black"/>
                </a:solidFill>
                <a:latin typeface="Arial"/>
                <a:cs typeface="Arial"/>
              </a:rPr>
              <a:t>Kinderfreibetrag </a:t>
            </a:r>
            <a:r>
              <a:rPr lang="de-DE" sz="1600" b="1" dirty="0">
                <a:solidFill>
                  <a:prstClr val="black"/>
                </a:solidFill>
                <a:latin typeface="Arial"/>
                <a:cs typeface="Arial"/>
              </a:rPr>
              <a:t>auf </a:t>
            </a:r>
            <a:r>
              <a:rPr lang="de-DE" sz="1600" b="1" dirty="0" smtClean="0">
                <a:solidFill>
                  <a:prstClr val="black"/>
                </a:solidFill>
                <a:latin typeface="Arial"/>
                <a:cs typeface="Arial"/>
              </a:rPr>
              <a:t>der Lohnsteuerkarte </a:t>
            </a:r>
            <a:r>
              <a:rPr lang="de-DE" sz="1600" b="1" dirty="0">
                <a:solidFill>
                  <a:prstClr val="black"/>
                </a:solidFill>
                <a:latin typeface="Arial"/>
                <a:cs typeface="Arial"/>
              </a:rPr>
              <a:t>eingetragen haben</a:t>
            </a:r>
          </a:p>
          <a:p>
            <a:pPr marL="756000" lvl="0" indent="-360363" defTabSz="855663">
              <a:spcBef>
                <a:spcPts val="1500"/>
              </a:spcBef>
              <a:buClr>
                <a:srgbClr val="FF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de-DE" sz="1600" b="1" dirty="0">
                <a:solidFill>
                  <a:prstClr val="black"/>
                </a:solidFill>
                <a:latin typeface="Arial"/>
                <a:cs typeface="Arial"/>
              </a:rPr>
              <a:t>60 % für die übrigen Arbeitnehmer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11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Sozialversicherung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388800" y="1098000"/>
            <a:ext cx="8229600" cy="3394800"/>
          </a:xfrm>
        </p:spPr>
        <p:txBody>
          <a:bodyPr/>
          <a:lstStyle/>
          <a:p>
            <a:pPr marL="360363" lvl="0" indent="-360363" defTabSz="855663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r>
              <a:rPr lang="de-DE" sz="1600" b="1" dirty="0">
                <a:latin typeface="Arial"/>
                <a:cs typeface="Arial"/>
              </a:rPr>
              <a:t>Beitragsentrichtung für Zeiten des Arbeitsausfalls allein durch Arbeitgeber </a:t>
            </a:r>
          </a:p>
          <a:p>
            <a:pPr marL="1053581" lvl="1" indent="-514350" defTabSz="855663">
              <a:spcBef>
                <a:spcPct val="20000"/>
              </a:spcBef>
              <a:spcAft>
                <a:spcPts val="0"/>
              </a:spcAft>
              <a:buClr>
                <a:srgbClr val="CD0920"/>
              </a:buClr>
            </a:pPr>
            <a:r>
              <a:rPr lang="de-DE" sz="1600" b="1" dirty="0">
                <a:latin typeface="Arial"/>
                <a:cs typeface="Arial"/>
              </a:rPr>
              <a:t>Beiträge zur KV, RV und PV</a:t>
            </a:r>
          </a:p>
          <a:p>
            <a:pPr marL="539231" lvl="1" indent="0" defTabSz="855663">
              <a:spcBef>
                <a:spcPct val="20000"/>
              </a:spcBef>
              <a:spcAft>
                <a:spcPts val="0"/>
              </a:spcAft>
              <a:buClr>
                <a:srgbClr val="CD0920"/>
              </a:buClr>
              <a:buNone/>
            </a:pPr>
            <a:endParaRPr lang="de-DE" sz="1600" b="1" dirty="0">
              <a:latin typeface="Arial"/>
              <a:cs typeface="Arial"/>
            </a:endParaRPr>
          </a:p>
          <a:p>
            <a:pPr marL="360363" lvl="0" indent="-360363" defTabSz="855663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r>
              <a:rPr lang="de-DE" sz="1600" b="1" dirty="0">
                <a:latin typeface="Arial"/>
                <a:cs typeface="Arial"/>
              </a:rPr>
              <a:t>Neu: Gesetzesentwurf-VO :</a:t>
            </a:r>
          </a:p>
          <a:p>
            <a:pPr marL="270476" lvl="1" indent="0" defTabSz="855663">
              <a:spcBef>
                <a:spcPct val="20000"/>
              </a:spcBef>
              <a:spcAft>
                <a:spcPts val="0"/>
              </a:spcAft>
              <a:buClr>
                <a:srgbClr val="CD0920"/>
              </a:buClr>
              <a:buNone/>
            </a:pPr>
            <a:r>
              <a:rPr lang="de-DE" sz="1600" b="1" dirty="0">
                <a:latin typeface="Arial"/>
                <a:cs typeface="Arial"/>
              </a:rPr>
              <a:t> Die Sozialversicherungsbeiträge sollen den Arbeitgebern </a:t>
            </a:r>
            <a:r>
              <a:rPr lang="de-DE" sz="1600" b="1" dirty="0" smtClean="0">
                <a:latin typeface="Arial"/>
                <a:cs typeface="Arial"/>
              </a:rPr>
              <a:t>bis </a:t>
            </a:r>
            <a:r>
              <a:rPr lang="de-DE" sz="1600" b="1" dirty="0">
                <a:latin typeface="Arial"/>
                <a:cs typeface="Arial"/>
              </a:rPr>
              <a:t>zu 100% erstattet </a:t>
            </a:r>
            <a:r>
              <a:rPr lang="de-DE" sz="1600" b="1" dirty="0" smtClean="0">
                <a:latin typeface="Arial"/>
                <a:cs typeface="Arial"/>
              </a:rPr>
              <a:t> </a:t>
            </a:r>
          </a:p>
          <a:p>
            <a:pPr marL="270476" lvl="1" indent="0" defTabSz="855663">
              <a:spcBef>
                <a:spcPct val="20000"/>
              </a:spcBef>
              <a:spcAft>
                <a:spcPts val="0"/>
              </a:spcAft>
              <a:buClr>
                <a:srgbClr val="CD0920"/>
              </a:buClr>
              <a:buNone/>
            </a:pPr>
            <a:r>
              <a:rPr lang="de-DE" sz="1600" b="1" dirty="0">
                <a:latin typeface="Arial"/>
                <a:cs typeface="Arial"/>
              </a:rPr>
              <a:t> </a:t>
            </a:r>
            <a:r>
              <a:rPr lang="de-DE" sz="1600" b="1" dirty="0" smtClean="0">
                <a:latin typeface="Arial"/>
                <a:cs typeface="Arial"/>
              </a:rPr>
              <a:t>werden</a:t>
            </a:r>
            <a:r>
              <a:rPr lang="de-DE" sz="1600" b="1" dirty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2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/>
              <a:t>Kug</a:t>
            </a:r>
            <a:r>
              <a:rPr lang="de-DE" altLang="de-DE" dirty="0"/>
              <a:t> - Leistungsantrag (Verfahren)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388800" y="1098000"/>
            <a:ext cx="8229600" cy="3394800"/>
          </a:xfrm>
        </p:spPr>
        <p:txBody>
          <a:bodyPr/>
          <a:lstStyle/>
          <a:p>
            <a:pPr marL="360363" lvl="0" indent="-360363" defTabSz="855663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r>
              <a:rPr lang="de-DE" altLang="de-DE" sz="1600" b="1" dirty="0">
                <a:solidFill>
                  <a:prstClr val="black"/>
                </a:solidFill>
                <a:latin typeface="Arial"/>
                <a:cs typeface="Arial"/>
              </a:rPr>
              <a:t>Antrag mit Abrechnungsliste</a:t>
            </a:r>
            <a:br>
              <a:rPr lang="de-DE" altLang="de-DE" sz="1600" b="1" dirty="0">
                <a:solidFill>
                  <a:prstClr val="black"/>
                </a:solidFill>
                <a:latin typeface="Arial"/>
                <a:cs typeface="Arial"/>
              </a:rPr>
            </a:br>
            <a:endParaRPr lang="de-DE" altLang="de-DE" sz="16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360363" lvl="0" indent="-360363" defTabSz="855663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r>
              <a:rPr lang="de-DE" altLang="de-DE" sz="1600" b="1" dirty="0">
                <a:solidFill>
                  <a:prstClr val="black"/>
                </a:solidFill>
                <a:latin typeface="Arial"/>
                <a:cs typeface="Arial"/>
              </a:rPr>
              <a:t>Ausschlussfrist 3 Kalendermonate</a:t>
            </a:r>
            <a:br>
              <a:rPr lang="de-DE" altLang="de-DE" sz="1600" b="1" dirty="0">
                <a:solidFill>
                  <a:prstClr val="black"/>
                </a:solidFill>
                <a:latin typeface="Arial"/>
                <a:cs typeface="Arial"/>
              </a:rPr>
            </a:br>
            <a:endParaRPr lang="de-DE" altLang="de-DE" sz="16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360363" lvl="0" indent="-360363" defTabSz="855663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r>
              <a:rPr lang="de-DE" altLang="de-DE" sz="1600" b="1" dirty="0">
                <a:solidFill>
                  <a:prstClr val="black"/>
                </a:solidFill>
                <a:latin typeface="Arial"/>
                <a:cs typeface="Arial"/>
              </a:rPr>
              <a:t>Fristbeginn mit Ablauf des Kalendermonats, </a:t>
            </a:r>
            <a:br>
              <a:rPr lang="de-DE" altLang="de-DE" sz="1600" b="1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de-DE" altLang="de-DE" sz="1600" b="1" dirty="0">
                <a:solidFill>
                  <a:prstClr val="black"/>
                </a:solidFill>
                <a:latin typeface="Arial"/>
                <a:cs typeface="Arial"/>
              </a:rPr>
              <a:t>für den Kurzarbeitergeld beantragt wird</a:t>
            </a:r>
            <a:br>
              <a:rPr lang="de-DE" altLang="de-DE" sz="1600" b="1" dirty="0">
                <a:solidFill>
                  <a:prstClr val="black"/>
                </a:solidFill>
                <a:latin typeface="Arial"/>
                <a:cs typeface="Arial"/>
              </a:rPr>
            </a:br>
            <a:endParaRPr lang="de-DE" altLang="de-DE" sz="16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360363" lvl="0" indent="-360363" defTabSz="855663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r>
              <a:rPr lang="de-DE" altLang="de-DE" sz="1600" b="1" dirty="0">
                <a:solidFill>
                  <a:prstClr val="black"/>
                </a:solidFill>
                <a:latin typeface="Arial"/>
                <a:cs typeface="Arial"/>
              </a:rPr>
              <a:t>zuständig:</a:t>
            </a:r>
            <a:br>
              <a:rPr lang="de-DE" altLang="de-DE" sz="1600" b="1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de-DE" altLang="de-DE" sz="1600" b="1" dirty="0">
                <a:solidFill>
                  <a:prstClr val="black"/>
                </a:solidFill>
                <a:latin typeface="Arial"/>
                <a:cs typeface="Arial"/>
              </a:rPr>
              <a:t>Operativer Service der Agentur für Arbeit am Sitz der Lohnabrechnungsstelle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55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Ablauf der Kurzarbeit und Unterstützung durch die Agentur für Arbeit</a:t>
            </a:r>
          </a:p>
        </p:txBody>
      </p:sp>
      <p:pic>
        <p:nvPicPr>
          <p:cNvPr id="2" name="Inhaltsplatzhalter 1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1982088" y="1205575"/>
            <a:ext cx="5054986" cy="3654425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08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>
                <a:latin typeface="Arial"/>
                <a:cs typeface="Arial"/>
              </a:rPr>
              <a:t>Kug</a:t>
            </a:r>
            <a:r>
              <a:rPr lang="de-DE" altLang="de-DE" dirty="0" err="1">
                <a:latin typeface="Arial"/>
                <a:cs typeface="Arial"/>
              </a:rPr>
              <a:t>-</a:t>
            </a:r>
            <a:r>
              <a:rPr lang="de-DE" altLang="de-DE" dirty="0" err="1" smtClean="0">
                <a:latin typeface="Arial"/>
                <a:cs typeface="Arial"/>
              </a:rPr>
              <a:t>Erklärvideos</a:t>
            </a:r>
            <a:r>
              <a:rPr lang="de-DE" altLang="de-DE" dirty="0" smtClean="0">
                <a:latin typeface="Arial"/>
                <a:cs typeface="Arial"/>
              </a:rPr>
              <a:t> </a:t>
            </a:r>
            <a:r>
              <a:rPr lang="de-DE" altLang="de-DE" dirty="0">
                <a:latin typeface="Arial"/>
                <a:cs typeface="Arial"/>
              </a:rPr>
              <a:t>zur Beantragung von Kurzarbeitergeld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360363" lvl="0" indent="-360363" defTabSz="855663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r>
              <a:rPr lang="de-DE" sz="1600" b="1" dirty="0">
                <a:solidFill>
                  <a:prstClr val="black"/>
                </a:solidFill>
                <a:latin typeface="Arial"/>
                <a:cs typeface="Arial"/>
                <a:hlinkClick r:id="rId2"/>
              </a:rPr>
              <a:t>Kurzarbeitergeld – Teil 1: Voraussetzungen</a:t>
            </a:r>
            <a:endParaRPr lang="de-DE" sz="16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 defTabSz="855663">
              <a:spcBef>
                <a:spcPts val="0"/>
              </a:spcBef>
              <a:buClr>
                <a:srgbClr val="FF0000"/>
              </a:buClr>
              <a:buSzTx/>
              <a:buNone/>
            </a:pPr>
            <a:endParaRPr lang="de-DE" altLang="de-DE" sz="16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360363" lvl="0" indent="-360363" defTabSz="855663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r>
              <a:rPr lang="de-DE" sz="1600" b="1" dirty="0" smtClean="0">
                <a:solidFill>
                  <a:prstClr val="black"/>
                </a:solidFill>
                <a:latin typeface="Arial"/>
                <a:cs typeface="Arial"/>
                <a:hlinkClick r:id="rId2"/>
              </a:rPr>
              <a:t>Kurzarbeitergeld </a:t>
            </a:r>
            <a:r>
              <a:rPr lang="de-DE" sz="1600" b="1" dirty="0">
                <a:solidFill>
                  <a:prstClr val="black"/>
                </a:solidFill>
                <a:latin typeface="Arial"/>
                <a:cs typeface="Arial"/>
                <a:hlinkClick r:id="rId2"/>
              </a:rPr>
              <a:t>– Teil 2: Verfahren</a:t>
            </a:r>
            <a:endParaRPr lang="de-DE" sz="16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 defTabSz="855663">
              <a:spcBef>
                <a:spcPts val="0"/>
              </a:spcBef>
              <a:buClr>
                <a:srgbClr val="FF0000"/>
              </a:buClr>
              <a:buSzTx/>
              <a:buNone/>
            </a:pPr>
            <a:endParaRPr lang="de-DE" sz="16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360363" lvl="0" indent="-360363" defTabSz="855663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r>
              <a:rPr lang="de-DE" sz="1600" b="1" dirty="0">
                <a:latin typeface="Arial"/>
                <a:cs typeface="Arial"/>
              </a:rPr>
              <a:t>Hinweis: Die geplanten gesetzlichen Änderungen </a:t>
            </a:r>
            <a:r>
              <a:rPr lang="de-DE" sz="1600" b="1" dirty="0" smtClean="0">
                <a:latin typeface="Arial"/>
                <a:cs typeface="Arial"/>
              </a:rPr>
              <a:t>sind </a:t>
            </a:r>
            <a:r>
              <a:rPr lang="de-DE" sz="1600" b="1" dirty="0">
                <a:latin typeface="Arial"/>
                <a:cs typeface="Arial"/>
              </a:rPr>
              <a:t>in den </a:t>
            </a:r>
            <a:r>
              <a:rPr lang="de-DE" sz="1600" b="1" dirty="0" err="1">
                <a:latin typeface="Arial"/>
                <a:cs typeface="Arial"/>
              </a:rPr>
              <a:t>Erklärvideos</a:t>
            </a:r>
            <a:r>
              <a:rPr lang="de-DE" sz="1600" b="1" dirty="0">
                <a:latin typeface="Arial"/>
                <a:cs typeface="Arial"/>
              </a:rPr>
              <a:t> noch nicht eingearbeitet.</a:t>
            </a:r>
          </a:p>
          <a:p>
            <a:pPr marL="0" lvl="0" indent="0" defTabSz="855663">
              <a:spcBef>
                <a:spcPts val="0"/>
              </a:spcBef>
              <a:buClr>
                <a:srgbClr val="FF0000"/>
              </a:buClr>
              <a:buSzTx/>
              <a:buNone/>
            </a:pPr>
            <a:endParaRPr lang="de-DE" sz="1600" b="1" dirty="0">
              <a:latin typeface="Arial"/>
              <a:cs typeface="Arial"/>
            </a:endParaRPr>
          </a:p>
          <a:p>
            <a:pPr marL="360363" lvl="0" indent="-360363" defTabSz="855663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r>
              <a:rPr lang="de-DE" sz="1600" b="1" dirty="0">
                <a:latin typeface="Arial"/>
                <a:cs typeface="Arial"/>
              </a:rPr>
              <a:t>Informationen über die Voraussetzungen für Kurzarbeitergeld (KUG) und Videoanleitungen gibt es </a:t>
            </a:r>
            <a:r>
              <a:rPr lang="de-DE" sz="1600" b="1" dirty="0">
                <a:latin typeface="Arial"/>
                <a:cs typeface="Arial"/>
                <a:hlinkClick r:id="rId3"/>
              </a:rPr>
              <a:t>online</a:t>
            </a:r>
            <a:r>
              <a:rPr lang="de-DE" sz="1600" b="1" dirty="0">
                <a:latin typeface="Arial"/>
                <a:cs typeface="Arial"/>
              </a:rPr>
              <a:t> unter </a:t>
            </a:r>
            <a:r>
              <a:rPr lang="de-DE" sz="1600" b="1" dirty="0">
                <a:latin typeface="Arial"/>
                <a:cs typeface="Arial"/>
                <a:hlinkClick r:id="rId4"/>
              </a:rPr>
              <a:t>https://www.arbeitsagentur.de/unternehmen/finanziell/kurzarbeitergeld-bei-entgeltausfall</a:t>
            </a:r>
            <a:endParaRPr lang="de-DE" sz="1600" b="1" dirty="0">
              <a:latin typeface="Arial"/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DEAC99A-DE5E-49BD-B1A8-8C3046455E86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84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Gesetzesentwurf-VO: </a:t>
            </a:r>
            <a:r>
              <a:rPr lang="de-DE" altLang="de-DE" dirty="0">
                <a:solidFill>
                  <a:schemeClr val="tx1"/>
                </a:solidFill>
              </a:rPr>
              <a:t>Abmilderung/Reaktion auf Unwägbarkeiten und Auswirkungen von COVID-19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381600" y="1260450"/>
            <a:ext cx="8229600" cy="3394800"/>
          </a:xfrm>
        </p:spPr>
        <p:txBody>
          <a:bodyPr/>
          <a:lstStyle/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de-DE" altLang="de-DE" sz="1400" b="1" i="1" dirty="0"/>
              <a:t>§ 109 Abs. 5 SGB III (n.F.) – Verordnungsermächtigung (befristet bis 31.12.2020)</a:t>
            </a:r>
          </a:p>
          <a:p>
            <a:pPr marL="882131" lvl="1" indent="-342900">
              <a:spcBef>
                <a:spcPts val="1800"/>
              </a:spcBef>
            </a:pPr>
            <a:r>
              <a:rPr lang="de-DE" altLang="de-DE" sz="1400" b="1" i="1" dirty="0"/>
              <a:t>§109 Abs. 5 Nr. 1 SGB III:  Absenken des Quorums der im Betrieb Beschäftigten, die vom Arbeitsausfall betroffen sein müssen, auf bis zu 10 %</a:t>
            </a:r>
          </a:p>
          <a:p>
            <a:pPr marL="882131" lvl="1" indent="-342900">
              <a:spcBef>
                <a:spcPts val="1800"/>
              </a:spcBef>
            </a:pPr>
            <a:r>
              <a:rPr lang="de-DE" altLang="de-DE" sz="1400" b="1" i="1" dirty="0"/>
              <a:t>§ 109 Abs. 5 Nr. 2 SGB III: Teilweise oder vollständiger Verzicht auf den Aufbau negativer Arbeitszeitsalden</a:t>
            </a:r>
          </a:p>
          <a:p>
            <a:pPr marL="882131" lvl="1" indent="-342900">
              <a:spcBef>
                <a:spcPts val="1800"/>
              </a:spcBef>
            </a:pPr>
            <a:r>
              <a:rPr lang="de-DE" altLang="de-DE" sz="1400" b="1" i="1" dirty="0"/>
              <a:t>§ 109 Abs. 5 Nr. 3 SGB III: Teilweise oder vollständige Erstattung der Sozialversicherungsbeiträge durch die Bundesagentur für Arbeit.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de-DE" altLang="de-DE" sz="1400" b="1" i="1" dirty="0"/>
              <a:t>§ 11a ANÜ-G (n.F.)  - Verordnungsermächtigung (befristet bis 31.12.2020) </a:t>
            </a:r>
          </a:p>
          <a:p>
            <a:pPr marL="882131" lvl="1" indent="-342900">
              <a:spcBef>
                <a:spcPts val="1800"/>
              </a:spcBef>
            </a:pPr>
            <a:r>
              <a:rPr lang="de-DE" altLang="de-DE" sz="1400" b="1" i="1" dirty="0"/>
              <a:t>Ermöglichung des Kurzarbeitergeldbezugs auch für Leiharbeitnehmer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1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Arbeitsrechtliche Voraussetzungen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432456" y="1080450"/>
            <a:ext cx="8236344" cy="372195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de-DE" altLang="de-DE" sz="1400" b="1" dirty="0"/>
              <a:t>Einführung von Kurzarbeit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de-DE" altLang="de-DE" sz="1400" b="1" dirty="0"/>
              <a:t>Kurzarbeit ist ein Eingriff in das bestehende Arbeitsverhältnis. Sie muss daher arbeitsrechtlich zulässig eingeführt werden.</a:t>
            </a:r>
          </a:p>
          <a:p>
            <a:pPr marL="824981" lvl="1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de-DE" altLang="de-DE" sz="1400" b="1" dirty="0"/>
              <a:t>durch Tarifvertrag,</a:t>
            </a:r>
          </a:p>
          <a:p>
            <a:pPr marL="824981" lvl="1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de-DE" altLang="de-DE" sz="1400" b="1" dirty="0"/>
              <a:t>durch Betriebsvereinbarung,</a:t>
            </a:r>
          </a:p>
          <a:p>
            <a:pPr marL="824981" lvl="1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de-DE" altLang="de-DE" sz="1400" b="1" dirty="0"/>
              <a:t>durch Kurzarbeitsklausel im Arbeitsvertrag</a:t>
            </a:r>
          </a:p>
          <a:p>
            <a:pPr marL="824981" lvl="1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de-DE" altLang="de-DE" sz="1400" b="1" dirty="0"/>
              <a:t>durch einzelvertragliche Vereinbarung mit den Arbeitnehmern (Änderungskündigung)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de-DE" altLang="de-DE" sz="1400" b="1" dirty="0"/>
              <a:t>Hinweis: Wurden bestehende Vorschriften bei der Einführung von Kurzarbeit nicht beachtet, so besteht gemäß § 615 BGB (Vergütung bei Annahmeverzug) ein Anspruch auf Arbeitsentgelt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9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Kug</a:t>
            </a:r>
            <a:r>
              <a:rPr lang="de-DE" dirty="0"/>
              <a:t>-Anspruch Voraussetzungen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396000" y="1058850"/>
            <a:ext cx="8330400" cy="3779550"/>
          </a:xfrm>
        </p:spPr>
        <p:txBody>
          <a:bodyPr/>
          <a:lstStyle/>
          <a:p>
            <a:pPr marL="0" indent="0">
              <a:spcBef>
                <a:spcPts val="1200"/>
              </a:spcBef>
              <a:buClr>
                <a:srgbClr val="FF3300"/>
              </a:buClr>
              <a:buNone/>
              <a:defRPr/>
            </a:pPr>
            <a:r>
              <a:rPr lang="de-DE" sz="1600" b="1" dirty="0"/>
              <a:t>Anspruch auf Kurzarbeitergeld (</a:t>
            </a:r>
            <a:r>
              <a:rPr lang="de-DE" sz="1600" b="1" dirty="0" err="1"/>
              <a:t>Kug</a:t>
            </a:r>
            <a:r>
              <a:rPr lang="de-DE" sz="1600" b="1" dirty="0"/>
              <a:t>) besteht bei: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  <a:defRPr/>
            </a:pPr>
            <a:r>
              <a:rPr lang="de-DE" sz="1600" b="1" dirty="0"/>
              <a:t>erheblichem </a:t>
            </a:r>
            <a:r>
              <a:rPr lang="de-DE" sz="1600" b="1" u="sng" dirty="0"/>
              <a:t>Arbeitsausfall mit Entgeltausfall</a:t>
            </a:r>
          </a:p>
          <a:p>
            <a:pPr marL="84915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de-DE" sz="1600" b="1" dirty="0"/>
              <a:t>wirtschaftliche Ursachen/ unabwendbares Ereignis</a:t>
            </a:r>
          </a:p>
          <a:p>
            <a:pPr marL="84915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de-DE" sz="1600" b="1" dirty="0"/>
              <a:t>vorübergehend</a:t>
            </a:r>
          </a:p>
          <a:p>
            <a:pPr marL="84915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de-DE" sz="1600" b="1" dirty="0"/>
              <a:t>unvermeidbar</a:t>
            </a:r>
          </a:p>
          <a:p>
            <a:pPr marL="84915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de-DE" sz="1600" b="1" dirty="0"/>
              <a:t>&gt; 10% Entgeltausfall bei </a:t>
            </a:r>
            <a:r>
              <a:rPr lang="de-DE" sz="1600" b="1" dirty="0" smtClean="0"/>
              <a:t>mindestens </a:t>
            </a:r>
            <a:r>
              <a:rPr lang="de-DE" sz="1600" b="1" i="1" dirty="0" smtClean="0"/>
              <a:t>10</a:t>
            </a:r>
            <a:r>
              <a:rPr lang="de-DE" sz="1600" b="1" i="1" dirty="0"/>
              <a:t>% (neu) </a:t>
            </a:r>
            <a:r>
              <a:rPr lang="de-DE" sz="1600" b="1" dirty="0"/>
              <a:t>der Beschäftigten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  <a:defRPr/>
            </a:pPr>
            <a:r>
              <a:rPr lang="de-DE" sz="1600" b="1" dirty="0"/>
              <a:t>Erfüllen der </a:t>
            </a:r>
            <a:r>
              <a:rPr lang="de-DE" sz="1600" b="1" u="sng" dirty="0"/>
              <a:t>betrieblichen</a:t>
            </a:r>
            <a:r>
              <a:rPr lang="de-DE" sz="1600" b="1" dirty="0"/>
              <a:t> Voraussetzungen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  <a:defRPr/>
            </a:pPr>
            <a:r>
              <a:rPr lang="de-DE" sz="1600" b="1" dirty="0"/>
              <a:t>Erfüllen der </a:t>
            </a:r>
            <a:r>
              <a:rPr lang="de-DE" sz="1600" b="1" u="sng" dirty="0"/>
              <a:t>persönlichen</a:t>
            </a:r>
            <a:r>
              <a:rPr lang="de-DE" sz="1600" b="1" dirty="0"/>
              <a:t> Voraussetzungen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  <a:defRPr/>
            </a:pPr>
            <a:r>
              <a:rPr lang="de-DE" sz="1600" b="1" u="sng" dirty="0"/>
              <a:t>Anzeige des Arbeitsausfalls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84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Arbeitsausfall mit Entgeltausfall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2"/>
          </p:nvPr>
        </p:nvSpPr>
        <p:spPr>
          <a:xfrm>
            <a:off x="446856" y="1083600"/>
            <a:ext cx="8229600" cy="3394800"/>
          </a:xfrm>
        </p:spPr>
        <p:txBody>
          <a:bodyPr/>
          <a:lstStyle/>
          <a:p>
            <a:pPr marL="0" indent="0">
              <a:buNone/>
            </a:pPr>
            <a:r>
              <a:rPr lang="de-DE" sz="1600" b="1" u="sng" dirty="0">
                <a:ea typeface="Calibri" panose="020F0502020204030204" pitchFamily="34" charset="0"/>
              </a:rPr>
              <a:t>Entgeltausfall</a:t>
            </a:r>
            <a:endParaRPr lang="de-DE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1600" dirty="0">
                <a:ea typeface="Calibri" panose="020F0502020204030204" pitchFamily="34" charset="0"/>
              </a:rPr>
              <a:t>Mit dem Arbeitsausfall muss zwingend auch ein Entgeltausfall verbunden sein. Der Entgeltausfall entspricht der Differenz zwischen dem Soll-Entgelt (fiktive Arbeitszeit ohne Kurzarbeit) und dem Ist-Entgelt (verkürzte Arbeitszeit) nach § 106 Abs. 1 Satz 3 SGB III. </a:t>
            </a:r>
            <a:endParaRPr lang="de-DE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1600" dirty="0">
                <a:ea typeface="Calibri" panose="020F0502020204030204" pitchFamily="34" charset="0"/>
              </a:rPr>
              <a:t>Zu prüfen ist daher, ob und inwieweit Entgeltansprüche bestehen (z.B. Mutterschutzgesetz, tarifvertragliche Vorschriften, Betriebsvereinbarungen oder Einzelarbeitsverträge - siehe auch arbeitsrechtliche Voraussetzungen für die Einführung von Kurzarbeit). </a:t>
            </a:r>
            <a:endParaRPr lang="de-DE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1600" dirty="0">
                <a:ea typeface="Calibri" panose="020F0502020204030204" pitchFamily="34" charset="0"/>
              </a:rPr>
              <a:t>Werden trotz des eingetretenen Arbeitsausfalls Entgeltansprüche geschuldet oder basiert der Entgeltausfall auf anderen als den in § 96 Abs. 1 Nr. 1 genannten Gründen, kann KUG nicht gewährt werden. </a:t>
            </a:r>
            <a:endParaRPr lang="de-DE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TT.MM.JJJJ, © Regionaldirektion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DEAC99A-DE5E-49BD-B1A8-8C3046455E86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851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Wirtschaftliche Ursachen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396000" y="1066050"/>
            <a:ext cx="8272800" cy="3585150"/>
          </a:xfrm>
        </p:spPr>
        <p:txBody>
          <a:bodyPr/>
          <a:lstStyle/>
          <a:p>
            <a:pPr marL="360363" indent="-360363" defTabSz="855663">
              <a:buFont typeface="Wingdings" panose="05000000000000000000" pitchFamily="2" charset="2"/>
              <a:buChar char="Ø"/>
            </a:pPr>
            <a:r>
              <a:rPr lang="de-DE" altLang="de-DE" sz="1600" b="1" dirty="0"/>
              <a:t>Auswirkungen von Konjunkturschwankungen</a:t>
            </a:r>
          </a:p>
          <a:p>
            <a:pPr marL="792000" lvl="2" indent="0" defTabSz="855663"/>
            <a:r>
              <a:rPr lang="de-DE" altLang="de-DE" sz="1600" b="1" dirty="0"/>
              <a:t> Auftragsmangel</a:t>
            </a:r>
          </a:p>
          <a:p>
            <a:pPr marL="792000" lvl="2" indent="0" defTabSz="855663"/>
            <a:r>
              <a:rPr lang="de-DE" altLang="de-DE" sz="1600" b="1" dirty="0"/>
              <a:t> Absatzschwierigkeiten</a:t>
            </a:r>
            <a:br>
              <a:rPr lang="de-DE" altLang="de-DE" sz="1600" b="1" dirty="0"/>
            </a:br>
            <a:endParaRPr lang="de-DE" altLang="de-DE" sz="1600" b="1" dirty="0"/>
          </a:p>
          <a:p>
            <a:pPr marL="360363" indent="-360363" defTabSz="855663">
              <a:buFont typeface="Wingdings" panose="05000000000000000000" pitchFamily="2" charset="2"/>
              <a:buChar char="Ø"/>
            </a:pPr>
            <a:r>
              <a:rPr lang="de-DE" altLang="de-DE" sz="1600" b="1" dirty="0"/>
              <a:t>Mangel an Betriebs- oder Werkstoffen</a:t>
            </a:r>
          </a:p>
          <a:p>
            <a:pPr marL="895350" lvl="2" indent="-85725" defTabSz="855663"/>
            <a:r>
              <a:rPr lang="de-DE" altLang="de-DE" sz="1600" b="1" dirty="0"/>
              <a:t> Störung der Lieferketten (Engpass, Ausfälle)</a:t>
            </a:r>
            <a:br>
              <a:rPr lang="de-DE" altLang="de-DE" sz="1600" b="1" dirty="0"/>
            </a:br>
            <a:endParaRPr lang="de-DE" altLang="de-DE" sz="1600" b="1" dirty="0"/>
          </a:p>
          <a:p>
            <a:pPr marL="360363" indent="-360363" defTabSz="855663">
              <a:buFont typeface="Wingdings" panose="05000000000000000000" pitchFamily="2" charset="2"/>
              <a:buChar char="Ø"/>
            </a:pPr>
            <a:r>
              <a:rPr lang="de-DE" altLang="de-DE" sz="1600" b="1" dirty="0"/>
              <a:t>Betriebliche Strukturveränderungen</a:t>
            </a:r>
          </a:p>
          <a:p>
            <a:pPr marL="720000" lvl="2" indent="0" defTabSz="855663"/>
            <a:r>
              <a:rPr lang="de-DE" altLang="de-DE" sz="1600" b="1" dirty="0"/>
              <a:t> durch allgemeine wirtschaftliche Entwicklung bedingt</a:t>
            </a:r>
          </a:p>
          <a:p>
            <a:pPr marL="720000" lvl="2" indent="0" defTabSz="855663"/>
            <a:r>
              <a:rPr lang="de-DE" altLang="de-DE" sz="1600" b="1" dirty="0"/>
              <a:t> nicht allein auf betriebsorganisatorische Gründe</a:t>
            </a:r>
            <a:br>
              <a:rPr lang="de-DE" altLang="de-DE" sz="1600" b="1" dirty="0"/>
            </a:br>
            <a:r>
              <a:rPr lang="de-DE" altLang="de-DE" sz="1600" b="1" dirty="0"/>
              <a:t>   zurückzuführen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14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Unabwendbares Ereignis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446856" y="1102050"/>
            <a:ext cx="8272344" cy="3736350"/>
          </a:xfrm>
        </p:spPr>
        <p:txBody>
          <a:bodyPr/>
          <a:lstStyle/>
          <a:p>
            <a:pPr marL="360363" indent="-360363" defTabSz="855663">
              <a:buFont typeface="Wingdings" panose="05000000000000000000" pitchFamily="2" charset="2"/>
              <a:buChar char="Ø"/>
            </a:pPr>
            <a:r>
              <a:rPr lang="de-DE" altLang="de-DE" sz="1600" b="1" dirty="0"/>
              <a:t>Ereignis, das bei Beachtung angemessener und vernünftigerweise zu erwartender Sorgfalt weder abzuwehren noch in seinen schädlichen Folgen zu vermeiden ist.</a:t>
            </a:r>
          </a:p>
          <a:p>
            <a:pPr marL="360363" indent="-360363" defTabSz="855663">
              <a:buFont typeface="Wingdings" panose="05000000000000000000" pitchFamily="2" charset="2"/>
              <a:buChar char="Ø"/>
            </a:pPr>
            <a:r>
              <a:rPr lang="de-DE" altLang="de-DE" sz="1600" b="1" dirty="0" smtClean="0"/>
              <a:t>Beispiele</a:t>
            </a:r>
            <a:r>
              <a:rPr lang="de-DE" altLang="de-DE" sz="1600" b="1" dirty="0"/>
              <a:t>:</a:t>
            </a:r>
          </a:p>
          <a:p>
            <a:pPr marL="899594" lvl="1" indent="-360363" defTabSz="855663"/>
            <a:r>
              <a:rPr lang="de-DE" altLang="de-DE" sz="1600" b="1" dirty="0"/>
              <a:t>behördlich angeordnete oder anerkannte </a:t>
            </a:r>
            <a:r>
              <a:rPr lang="de-DE" altLang="de-DE" sz="1600" b="1" dirty="0" smtClean="0"/>
              <a:t>Maßnahmen (z.B. durch das Corona-Virus)</a:t>
            </a:r>
            <a:endParaRPr lang="de-DE" altLang="de-DE" sz="1600" b="1" dirty="0"/>
          </a:p>
          <a:p>
            <a:pPr marL="899594" lvl="1" indent="-360363" defTabSz="855663"/>
            <a:r>
              <a:rPr lang="de-DE" altLang="de-DE" sz="1600" b="1" dirty="0"/>
              <a:t>Fabrikbrand durch Blitzschlag</a:t>
            </a:r>
          </a:p>
          <a:p>
            <a:pPr marL="899594" lvl="1" indent="-360363" defTabSz="855663"/>
            <a:r>
              <a:rPr lang="de-DE" altLang="de-DE" sz="1600" b="1" dirty="0"/>
              <a:t>Wasserrohrbruch im Kaufhaus</a:t>
            </a:r>
          </a:p>
          <a:p>
            <a:pPr marL="899594" lvl="1" indent="-360363" defTabSz="855663"/>
            <a:r>
              <a:rPr lang="de-DE" altLang="de-DE" sz="1600" b="1" dirty="0"/>
              <a:t>außergewöhnliche Witterungsverhältnisse</a:t>
            </a:r>
          </a:p>
          <a:p>
            <a:pPr marL="899594" lvl="1" indent="-360363" defTabSz="855663"/>
            <a:r>
              <a:rPr lang="de-DE" altLang="de-DE" sz="1600" b="1" dirty="0"/>
              <a:t>Politische Entscheidungen (in Deutschland/ der EU) gegenüber anderen Staaten (Wirtschaftsembargo)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1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Vorübergehender Arbeitsausfall 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2"/>
          </p:nvPr>
        </p:nvSpPr>
        <p:spPr>
          <a:xfrm>
            <a:off x="432456" y="1001250"/>
            <a:ext cx="8250744" cy="3657150"/>
          </a:xfrm>
        </p:spPr>
        <p:txBody>
          <a:bodyPr/>
          <a:lstStyle/>
          <a:p>
            <a:pPr marL="0" indent="0" defTabSz="855663">
              <a:buNone/>
            </a:pPr>
            <a:r>
              <a:rPr lang="de-DE" altLang="de-DE" sz="1600" b="1" dirty="0"/>
              <a:t>Der Arbeitsausfall ist vorübergehend, wenn</a:t>
            </a:r>
          </a:p>
          <a:p>
            <a:pPr defTabSz="855663"/>
            <a:endParaRPr lang="de-DE" altLang="de-DE" sz="1600" b="1" dirty="0"/>
          </a:p>
          <a:p>
            <a:pPr marL="360363" indent="-360363" defTabSz="855663">
              <a:buFont typeface="Wingdings" panose="05000000000000000000" pitchFamily="2" charset="2"/>
              <a:buChar char="Ø"/>
            </a:pPr>
            <a:r>
              <a:rPr lang="de-DE" altLang="de-DE" sz="1600" b="1" dirty="0"/>
              <a:t>mit gewisser Wahrscheinlichkeit</a:t>
            </a:r>
            <a:r>
              <a:rPr lang="de-DE" altLang="de-DE" sz="1600" b="1" dirty="0" smtClean="0"/>
              <a:t>,</a:t>
            </a:r>
            <a:endParaRPr lang="de-DE" altLang="de-DE" sz="1600" b="1" dirty="0"/>
          </a:p>
          <a:p>
            <a:pPr marL="360363" indent="-360363" defTabSz="855663">
              <a:buFont typeface="Wingdings" panose="05000000000000000000" pitchFamily="2" charset="2"/>
              <a:buChar char="Ø"/>
            </a:pPr>
            <a:r>
              <a:rPr lang="de-DE" altLang="de-DE" sz="1600" b="1" dirty="0"/>
              <a:t>in absehbarer </a:t>
            </a:r>
            <a:r>
              <a:rPr lang="de-DE" altLang="de-DE" sz="1600" b="1" dirty="0" smtClean="0"/>
              <a:t>Zeit</a:t>
            </a:r>
            <a:endParaRPr lang="de-DE" altLang="de-DE" sz="1600" b="1" dirty="0"/>
          </a:p>
          <a:p>
            <a:pPr marL="360363" indent="-360363" defTabSz="855663">
              <a:buFont typeface="Wingdings" panose="05000000000000000000" pitchFamily="2" charset="2"/>
              <a:buChar char="Ø"/>
            </a:pPr>
            <a:r>
              <a:rPr lang="de-DE" altLang="de-DE" sz="1600" b="1" dirty="0"/>
              <a:t>der Übergang zur Vollarbeit</a:t>
            </a:r>
          </a:p>
          <a:p>
            <a:pPr marL="360363" indent="-360363" defTabSz="855663">
              <a:buFont typeface="Wingdings" panose="05000000000000000000" pitchFamily="2" charset="2"/>
              <a:buChar char="Ø"/>
            </a:pPr>
            <a:endParaRPr lang="de-DE" altLang="de-DE" sz="1600" b="1" dirty="0"/>
          </a:p>
          <a:p>
            <a:pPr marL="0" indent="0" defTabSz="855663">
              <a:buNone/>
            </a:pPr>
            <a:r>
              <a:rPr lang="de-DE" altLang="de-DE" sz="1600" b="1" dirty="0"/>
              <a:t>möglich ist.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ADEAC99A-DE5E-49BD-B1A8-8C3046455E86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869119" y="4892488"/>
            <a:ext cx="3150082" cy="2510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n-NO" sz="800" dirty="0" smtClean="0">
                <a:solidFill>
                  <a:prstClr val="black"/>
                </a:solidFill>
              </a:rPr>
              <a:t>Konjunkturelles Kurzarbeitergeld (Kug) | März 2020</a:t>
            </a:r>
            <a:endParaRPr lang="de-DE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37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Benutzerdefiniert 2">
      <a:dk1>
        <a:srgbClr val="000000"/>
      </a:dk1>
      <a:lt1>
        <a:sysClr val="window" lastClr="FFFFFF"/>
      </a:lt1>
      <a:dk2>
        <a:srgbClr val="E2001A"/>
      </a:dk2>
      <a:lt2>
        <a:srgbClr val="D8D8D8"/>
      </a:lt2>
      <a:accent1>
        <a:srgbClr val="E2001A"/>
      </a:accent1>
      <a:accent2>
        <a:srgbClr val="464646"/>
      </a:accent2>
      <a:accent3>
        <a:srgbClr val="FF3B52"/>
      </a:accent3>
      <a:accent4>
        <a:srgbClr val="646464"/>
      </a:accent4>
      <a:accent5>
        <a:srgbClr val="FFA3AE"/>
      </a:accent5>
      <a:accent6>
        <a:srgbClr val="A5A5A5"/>
      </a:accent6>
      <a:hlink>
        <a:srgbClr val="004FEE"/>
      </a:hlink>
      <a:folHlink>
        <a:srgbClr val="595959"/>
      </a:folHlink>
    </a:clrScheme>
    <a:fontScheme name="Bundesagentu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1250</Words>
  <Application>Microsoft Office PowerPoint</Application>
  <PresentationFormat>Bildschirmpräsentation (16:9)</PresentationFormat>
  <Paragraphs>208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24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Wingdings</vt:lpstr>
      <vt:lpstr>Standard</vt:lpstr>
      <vt:lpstr>Benutzerdefiniertes Design</vt:lpstr>
      <vt:lpstr>Konjunkturelles Kurzarbeitergeld (Kug) </vt:lpstr>
      <vt:lpstr>Ziele</vt:lpstr>
      <vt:lpstr>Gesetzesentwurf-VO: Abmilderung/Reaktion auf Unwägbarkeiten und Auswirkungen von COVID-19 </vt:lpstr>
      <vt:lpstr>Arbeitsrechtliche Voraussetzungen</vt:lpstr>
      <vt:lpstr>Kug-Anspruch Voraussetzungen</vt:lpstr>
      <vt:lpstr>Arbeitsausfall mit Entgeltausfall</vt:lpstr>
      <vt:lpstr>Wirtschaftliche Ursachen</vt:lpstr>
      <vt:lpstr>Unabwendbares Ereignis</vt:lpstr>
      <vt:lpstr>Vorübergehender Arbeitsausfall </vt:lpstr>
      <vt:lpstr>Vermeidbarer Arbeitsausfall (Kug-Ausschluss) </vt:lpstr>
      <vt:lpstr>Vermeidbarer Arbeitsausfall (Kug-Ausschluss)</vt:lpstr>
      <vt:lpstr>Mindesterfordernis</vt:lpstr>
      <vt:lpstr>Betriebliche Voraussetzungen</vt:lpstr>
      <vt:lpstr>Persönliche Voraussetzungen</vt:lpstr>
      <vt:lpstr>Kug - Anzeige (Verfahren)</vt:lpstr>
      <vt:lpstr>Bezugsfrist</vt:lpstr>
      <vt:lpstr>Höhe; Entgeltdifferenz</vt:lpstr>
      <vt:lpstr>Höhe; Sollentgelt</vt:lpstr>
      <vt:lpstr>Höhe; Istentgelt</vt:lpstr>
      <vt:lpstr>Höhe Kug</vt:lpstr>
      <vt:lpstr>Sozialversicherung</vt:lpstr>
      <vt:lpstr>Kug - Leistungsantrag (Verfahren)</vt:lpstr>
      <vt:lpstr>Ablauf der Kurzarbeit und Unterstützung durch die Agentur für Arbeit</vt:lpstr>
      <vt:lpstr>Kug-Erklärvideos zur Beantragung von Kurzarbeitergeld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Nergiz.Bozkurt@arbeitsagentur.de</dc:creator>
  <cp:lastModifiedBy>Gerz Annette</cp:lastModifiedBy>
  <cp:revision>254</cp:revision>
  <dcterms:created xsi:type="dcterms:W3CDTF">2019-05-15T15:08:42Z</dcterms:created>
  <dcterms:modified xsi:type="dcterms:W3CDTF">2020-03-18T13:28:35Z</dcterms:modified>
</cp:coreProperties>
</file>